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9" r:id="rId2"/>
    <p:sldId id="310" r:id="rId3"/>
    <p:sldId id="353" r:id="rId4"/>
    <p:sldId id="408" r:id="rId5"/>
    <p:sldId id="409" r:id="rId6"/>
    <p:sldId id="352" r:id="rId7"/>
    <p:sldId id="411" r:id="rId8"/>
    <p:sldId id="410" r:id="rId9"/>
    <p:sldId id="412" r:id="rId10"/>
    <p:sldId id="413" r:id="rId11"/>
    <p:sldId id="354" r:id="rId12"/>
    <p:sldId id="397" r:id="rId13"/>
    <p:sldId id="396" r:id="rId14"/>
    <p:sldId id="398" r:id="rId15"/>
    <p:sldId id="357" r:id="rId16"/>
    <p:sldId id="358" r:id="rId17"/>
    <p:sldId id="407" r:id="rId18"/>
    <p:sldId id="399" r:id="rId19"/>
    <p:sldId id="402" r:id="rId20"/>
    <p:sldId id="403" r:id="rId21"/>
    <p:sldId id="404" r:id="rId22"/>
    <p:sldId id="401" r:id="rId23"/>
    <p:sldId id="356" r:id="rId24"/>
    <p:sldId id="256" r:id="rId2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E8EDEE"/>
    <a:srgbClr val="E52B36"/>
    <a:srgbClr val="ED3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B6F51-3AC1-462E-A8B8-C8AE5CAFA58C}" v="2" dt="2026-04-08T15:37:58.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02"/>
    <p:restoredTop sz="96327"/>
  </p:normalViewPr>
  <p:slideViewPr>
    <p:cSldViewPr snapToGrid="0" snapToObjects="1">
      <p:cViewPr>
        <p:scale>
          <a:sx n="77" d="100"/>
          <a:sy n="77" d="100"/>
        </p:scale>
        <p:origin x="86" y="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yer Peter (DJSG GR)" userId="1cc395e9-65de-4850-a352-caa23a04bfb7" providerId="ADAL" clId="{C3B7B033-9588-4419-A71D-21E73B106A88}"/>
    <pc:docChg chg="addSld modSld">
      <pc:chgData name="Peyer Peter (DJSG GR)" userId="1cc395e9-65de-4850-a352-caa23a04bfb7" providerId="ADAL" clId="{C3B7B033-9588-4419-A71D-21E73B106A88}" dt="2026-04-08T15:39:56.602" v="28" actId="14100"/>
      <pc:docMkLst>
        <pc:docMk/>
      </pc:docMkLst>
      <pc:sldChg chg="modSp mod">
        <pc:chgData name="Peyer Peter (DJSG GR)" userId="1cc395e9-65de-4850-a352-caa23a04bfb7" providerId="ADAL" clId="{C3B7B033-9588-4419-A71D-21E73B106A88}" dt="2026-04-08T15:28:38.472" v="5" actId="20577"/>
        <pc:sldMkLst>
          <pc:docMk/>
          <pc:sldMk cId="1063774934" sldId="310"/>
        </pc:sldMkLst>
        <pc:spChg chg="mod">
          <ac:chgData name="Peyer Peter (DJSG GR)" userId="1cc395e9-65de-4850-a352-caa23a04bfb7" providerId="ADAL" clId="{C3B7B033-9588-4419-A71D-21E73B106A88}" dt="2026-04-08T15:28:38.472" v="5" actId="20577"/>
          <ac:spMkLst>
            <pc:docMk/>
            <pc:sldMk cId="1063774934" sldId="310"/>
            <ac:spMk id="2" creationId="{E9043144-B905-7D4C-9831-777B90BC49ED}"/>
          </ac:spMkLst>
        </pc:spChg>
      </pc:sldChg>
      <pc:sldChg chg="modSp mod">
        <pc:chgData name="Peyer Peter (DJSG GR)" userId="1cc395e9-65de-4850-a352-caa23a04bfb7" providerId="ADAL" clId="{C3B7B033-9588-4419-A71D-21E73B106A88}" dt="2026-04-08T15:34:00.331" v="6" actId="20577"/>
        <pc:sldMkLst>
          <pc:docMk/>
          <pc:sldMk cId="2935530353" sldId="354"/>
        </pc:sldMkLst>
        <pc:spChg chg="mod">
          <ac:chgData name="Peyer Peter (DJSG GR)" userId="1cc395e9-65de-4850-a352-caa23a04bfb7" providerId="ADAL" clId="{C3B7B033-9588-4419-A71D-21E73B106A88}" dt="2026-04-08T15:34:00.331" v="6" actId="20577"/>
          <ac:spMkLst>
            <pc:docMk/>
            <pc:sldMk cId="2935530353" sldId="354"/>
            <ac:spMk id="3" creationId="{8EAB633B-97F6-B9D4-0C83-04325F18A742}"/>
          </ac:spMkLst>
        </pc:spChg>
      </pc:sldChg>
      <pc:sldChg chg="modSp add mod">
        <pc:chgData name="Peyer Peter (DJSG GR)" userId="1cc395e9-65de-4850-a352-caa23a04bfb7" providerId="ADAL" clId="{C3B7B033-9588-4419-A71D-21E73B106A88}" dt="2026-04-08T15:39:56.602" v="28" actId="14100"/>
        <pc:sldMkLst>
          <pc:docMk/>
          <pc:sldMk cId="1595882526" sldId="407"/>
        </pc:sldMkLst>
        <pc:spChg chg="mod">
          <ac:chgData name="Peyer Peter (DJSG GR)" userId="1cc395e9-65de-4850-a352-caa23a04bfb7" providerId="ADAL" clId="{C3B7B033-9588-4419-A71D-21E73B106A88}" dt="2026-04-08T15:37:16.820" v="17" actId="20577"/>
          <ac:spMkLst>
            <pc:docMk/>
            <pc:sldMk cId="1595882526" sldId="407"/>
            <ac:spMk id="2" creationId="{0660EFBD-C0D0-04C2-045D-55863618CCB2}"/>
          </ac:spMkLst>
        </pc:spChg>
        <pc:spChg chg="mod">
          <ac:chgData name="Peyer Peter (DJSG GR)" userId="1cc395e9-65de-4850-a352-caa23a04bfb7" providerId="ADAL" clId="{C3B7B033-9588-4419-A71D-21E73B106A88}" dt="2026-04-08T15:39:56.602" v="28" actId="14100"/>
          <ac:spMkLst>
            <pc:docMk/>
            <pc:sldMk cId="1595882526" sldId="407"/>
            <ac:spMk id="3" creationId="{2B873660-F478-D847-0B6D-48FC784B6EC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sz="2800" dirty="0" err="1">
                <a:latin typeface="NimbusSanNov"/>
              </a:rPr>
              <a:t>Veränderung</a:t>
            </a:r>
            <a:r>
              <a:rPr lang="en-US" sz="2800" dirty="0">
                <a:latin typeface="NimbusSanNov"/>
              </a:rPr>
              <a:t> </a:t>
            </a:r>
            <a:r>
              <a:rPr lang="en-US" sz="2800" dirty="0" err="1">
                <a:latin typeface="NimbusSanNov"/>
              </a:rPr>
              <a:t>Bevölkerung</a:t>
            </a:r>
            <a:r>
              <a:rPr lang="en-US" sz="2800" dirty="0">
                <a:latin typeface="NimbusSanNov"/>
              </a:rPr>
              <a:t> </a:t>
            </a:r>
            <a:r>
              <a:rPr lang="en-US" sz="2800" dirty="0" err="1">
                <a:latin typeface="NimbusSanNov"/>
              </a:rPr>
              <a:t>im</a:t>
            </a:r>
            <a:r>
              <a:rPr lang="en-US" sz="2800" dirty="0">
                <a:latin typeface="NimbusSanNov"/>
              </a:rPr>
              <a:t> </a:t>
            </a:r>
            <a:r>
              <a:rPr lang="en-US" sz="2800" dirty="0" err="1">
                <a:latin typeface="NimbusSanNov"/>
              </a:rPr>
              <a:t>Erwerbsalter</a:t>
            </a:r>
            <a:r>
              <a:rPr lang="en-US" sz="2800" dirty="0">
                <a:latin typeface="NimbusSanNov"/>
              </a:rPr>
              <a:t> </a:t>
            </a:r>
            <a:r>
              <a:rPr lang="en-US" sz="2800" dirty="0" err="1">
                <a:latin typeface="NimbusSanNov"/>
              </a:rPr>
              <a:t>gemäss</a:t>
            </a:r>
            <a:r>
              <a:rPr lang="en-US" sz="2800" dirty="0">
                <a:latin typeface="NimbusSanNov"/>
              </a:rPr>
              <a:t> </a:t>
            </a:r>
            <a:r>
              <a:rPr lang="en-US" sz="2800" dirty="0" err="1">
                <a:latin typeface="NimbusSanNov"/>
              </a:rPr>
              <a:t>Referenzsszenario</a:t>
            </a:r>
            <a:r>
              <a:rPr lang="en-US" sz="2800" dirty="0">
                <a:latin typeface="NimbusSanNov"/>
              </a:rPr>
              <a:t> in Graubünden</a:t>
            </a:r>
          </a:p>
        </c:rich>
      </c:tx>
      <c:layout>
        <c:manualLayout>
          <c:xMode val="edge"/>
          <c:yMode val="edge"/>
          <c:x val="0.2148431402554688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0"/>
          <c:tx>
            <c:strRef>
              <c:f>Erwerbsbevölkerung!$B$3</c:f>
              <c:strCache>
                <c:ptCount val="1"/>
                <c:pt idx="0">
                  <c:v>Veränderung Bevölkerung im Erwerbsalter gemäss Referenzsszenario</c:v>
                </c:pt>
              </c:strCache>
            </c:strRef>
          </c:tx>
          <c:spPr>
            <a:ln w="38100" cap="rnd">
              <a:solidFill>
                <a:srgbClr val="103656"/>
              </a:solidFill>
              <a:round/>
            </a:ln>
            <a:effectLst/>
          </c:spPr>
          <c:marker>
            <c:symbol val="none"/>
          </c:marker>
          <c:dLbls>
            <c:dLbl>
              <c:idx val="0"/>
              <c:layout>
                <c:manualLayout>
                  <c:x val="-4.1666666666666664E-2"/>
                  <c:y val="-5.5555555555555601E-2"/>
                </c:manualLayout>
              </c:layout>
              <c:tx>
                <c:rich>
                  <a:bodyPr/>
                  <a:lstStyle/>
                  <a:p>
                    <a:fld id="{45DC7AB4-6403-4B3C-AB95-733F86668FE1}" type="VALUE">
                      <a:rPr lang="en-US"/>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0D-4EB9-8939-7767D6D694FF}"/>
                </c:ext>
              </c:extLst>
            </c:dLbl>
            <c:dLbl>
              <c:idx val="15"/>
              <c:layout>
                <c:manualLayout>
                  <c:x val="-0.05"/>
                  <c:y val="-6.9444444444444489E-2"/>
                </c:manualLayout>
              </c:layout>
              <c:tx>
                <c:rich>
                  <a:bodyPr/>
                  <a:lstStyle/>
                  <a:p>
                    <a:fld id="{B94E1DE3-E23D-48B5-B5E2-DF8443D8D50B}" type="VALUE">
                      <a:rPr lang="en-US"/>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0D-4EB9-8939-7767D6D694FF}"/>
                </c:ext>
              </c:extLst>
            </c:dLbl>
            <c:dLbl>
              <c:idx val="30"/>
              <c:layout>
                <c:manualLayout>
                  <c:x val="-2.7777777777777779E-3"/>
                  <c:y val="5.5555555555555552E-2"/>
                </c:manualLayout>
              </c:layout>
              <c:tx>
                <c:rich>
                  <a:bodyPr/>
                  <a:lstStyle/>
                  <a:p>
                    <a:fld id="{2714C7C4-8D01-43E3-9ED6-DF56A99DBAEB}" type="VALUE">
                      <a:rPr lang="en-US"/>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0D-4EB9-8939-7767D6D694FF}"/>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Erwerbsbevölkerung!$A$4:$A$34</c:f>
              <c:numCache>
                <c:formatCode>General</c:formatCode>
                <c:ptCount val="3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numCache>
            </c:numRef>
          </c:cat>
          <c:val>
            <c:numRef>
              <c:f>Erwerbsbevölkerung!$B$4:$B$34</c:f>
              <c:numCache>
                <c:formatCode>#,##0</c:formatCode>
                <c:ptCount val="31"/>
                <c:pt idx="0">
                  <c:v>121291</c:v>
                </c:pt>
                <c:pt idx="1">
                  <c:v>120895</c:v>
                </c:pt>
                <c:pt idx="2">
                  <c:v>120461</c:v>
                </c:pt>
                <c:pt idx="3">
                  <c:v>119986</c:v>
                </c:pt>
                <c:pt idx="4">
                  <c:v>119478</c:v>
                </c:pt>
                <c:pt idx="5">
                  <c:v>119121</c:v>
                </c:pt>
                <c:pt idx="6">
                  <c:v>118694</c:v>
                </c:pt>
                <c:pt idx="7">
                  <c:v>118285</c:v>
                </c:pt>
                <c:pt idx="8">
                  <c:v>118007</c:v>
                </c:pt>
                <c:pt idx="9">
                  <c:v>117723</c:v>
                </c:pt>
                <c:pt idx="10">
                  <c:v>117470</c:v>
                </c:pt>
                <c:pt idx="11">
                  <c:v>117343</c:v>
                </c:pt>
                <c:pt idx="12">
                  <c:v>117320</c:v>
                </c:pt>
                <c:pt idx="13">
                  <c:v>117404</c:v>
                </c:pt>
                <c:pt idx="14">
                  <c:v>117341</c:v>
                </c:pt>
                <c:pt idx="15">
                  <c:v>117420</c:v>
                </c:pt>
                <c:pt idx="16">
                  <c:v>117522</c:v>
                </c:pt>
                <c:pt idx="17">
                  <c:v>117550</c:v>
                </c:pt>
                <c:pt idx="18">
                  <c:v>117523</c:v>
                </c:pt>
                <c:pt idx="19">
                  <c:v>117479</c:v>
                </c:pt>
                <c:pt idx="20">
                  <c:v>117318</c:v>
                </c:pt>
                <c:pt idx="21">
                  <c:v>117125</c:v>
                </c:pt>
                <c:pt idx="22">
                  <c:v>116908</c:v>
                </c:pt>
                <c:pt idx="23">
                  <c:v>116638</c:v>
                </c:pt>
                <c:pt idx="24">
                  <c:v>116365</c:v>
                </c:pt>
                <c:pt idx="25">
                  <c:v>116026</c:v>
                </c:pt>
                <c:pt idx="26">
                  <c:v>115636</c:v>
                </c:pt>
                <c:pt idx="27">
                  <c:v>115241</c:v>
                </c:pt>
                <c:pt idx="28">
                  <c:v>114758</c:v>
                </c:pt>
                <c:pt idx="29">
                  <c:v>114256</c:v>
                </c:pt>
                <c:pt idx="30">
                  <c:v>113774</c:v>
                </c:pt>
              </c:numCache>
            </c:numRef>
          </c:val>
          <c:smooth val="0"/>
          <c:extLst>
            <c:ext xmlns:c16="http://schemas.microsoft.com/office/drawing/2014/chart" uri="{C3380CC4-5D6E-409C-BE32-E72D297353CC}">
              <c16:uniqueId val="{00000003-EF0D-4EB9-8939-7767D6D694FF}"/>
            </c:ext>
          </c:extLst>
        </c:ser>
        <c:dLbls>
          <c:showLegendKey val="0"/>
          <c:showVal val="0"/>
          <c:showCatName val="0"/>
          <c:showSerName val="0"/>
          <c:showPercent val="0"/>
          <c:showBubbleSize val="0"/>
        </c:dLbls>
        <c:smooth val="0"/>
        <c:axId val="1951577791"/>
        <c:axId val="1951571071"/>
      </c:lineChart>
      <c:dateAx>
        <c:axId val="195157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crossAx val="1951571071"/>
        <c:crosses val="autoZero"/>
        <c:auto val="0"/>
        <c:lblOffset val="100"/>
        <c:baseTimeUnit val="days"/>
        <c:majorUnit val="5"/>
        <c:majorTimeUnit val="days"/>
      </c:dateAx>
      <c:valAx>
        <c:axId val="1951571071"/>
        <c:scaling>
          <c:orientation val="minMax"/>
        </c:scaling>
        <c:delete val="1"/>
        <c:axPos val="l"/>
        <c:numFmt formatCode="#,##0" sourceLinked="1"/>
        <c:majorTickMark val="none"/>
        <c:minorTickMark val="none"/>
        <c:tickLblPos val="nextTo"/>
        <c:crossAx val="195157779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33072-8BE3-CD4C-9173-94A4BFD1E10C}" type="datetimeFigureOut">
              <a:rPr lang="de-CH" smtClean="0"/>
              <a:t>10.04.2026</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B9E90-2A63-5A4A-9076-050CCA437FD4}" type="slidenum">
              <a:rPr lang="de-CH" smtClean="0"/>
              <a:t>‹Nr.›</a:t>
            </a:fld>
            <a:endParaRPr lang="de-CH"/>
          </a:p>
        </p:txBody>
      </p:sp>
    </p:spTree>
    <p:extLst>
      <p:ext uri="{BB962C8B-B14F-4D97-AF65-F5344CB8AC3E}">
        <p14:creationId xmlns:p14="http://schemas.microsoft.com/office/powerpoint/2010/main" val="112580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Details in den Regionen </a:t>
            </a:r>
          </a:p>
        </p:txBody>
      </p:sp>
      <p:sp>
        <p:nvSpPr>
          <p:cNvPr id="4" name="Foliennummernplatzhalter 3"/>
          <p:cNvSpPr>
            <a:spLocks noGrp="1"/>
          </p:cNvSpPr>
          <p:nvPr>
            <p:ph type="sldNum" sz="quarter" idx="5"/>
          </p:nvPr>
        </p:nvSpPr>
        <p:spPr/>
        <p:txBody>
          <a:bodyPr/>
          <a:lstStyle/>
          <a:p>
            <a:fld id="{4BCB9520-06F9-47A2-9722-1AB224176BDA}" type="slidenum">
              <a:rPr lang="de-CH" smtClean="0"/>
              <a:pPr/>
              <a:t>13</a:t>
            </a:fld>
            <a:endParaRPr lang="de-CH" dirty="0"/>
          </a:p>
        </p:txBody>
      </p:sp>
    </p:spTree>
    <p:extLst>
      <p:ext uri="{BB962C8B-B14F-4D97-AF65-F5344CB8AC3E}">
        <p14:creationId xmlns:p14="http://schemas.microsoft.com/office/powerpoint/2010/main" val="35593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4BAF-41A9-6144-95AE-BFF20071AA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CH"/>
          </a:p>
        </p:txBody>
      </p:sp>
      <p:sp>
        <p:nvSpPr>
          <p:cNvPr id="3" name="Subtitle 2">
            <a:extLst>
              <a:ext uri="{FF2B5EF4-FFF2-40B4-BE49-F238E27FC236}">
                <a16:creationId xmlns:a16="http://schemas.microsoft.com/office/drawing/2014/main" id="{150CCDED-4BEC-284D-8EB4-20BC2D9A1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CH"/>
          </a:p>
        </p:txBody>
      </p:sp>
      <p:sp>
        <p:nvSpPr>
          <p:cNvPr id="4" name="Date Placeholder 3">
            <a:extLst>
              <a:ext uri="{FF2B5EF4-FFF2-40B4-BE49-F238E27FC236}">
                <a16:creationId xmlns:a16="http://schemas.microsoft.com/office/drawing/2014/main" id="{CEAF24A0-5647-4F4F-8E12-B89416DAAA1B}"/>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5" name="Footer Placeholder 4">
            <a:extLst>
              <a:ext uri="{FF2B5EF4-FFF2-40B4-BE49-F238E27FC236}">
                <a16:creationId xmlns:a16="http://schemas.microsoft.com/office/drawing/2014/main" id="{83F56842-1D86-634D-A094-2E85D61F6794}"/>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BD415F76-D864-5946-9690-35019A2126B2}"/>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2271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F5B0-BA43-824B-9F4D-133C171497F3}"/>
              </a:ext>
            </a:extLst>
          </p:cNvPr>
          <p:cNvSpPr>
            <a:spLocks noGrp="1"/>
          </p:cNvSpPr>
          <p:nvPr>
            <p:ph type="title"/>
          </p:nvPr>
        </p:nvSpPr>
        <p:spPr/>
        <p:txBody>
          <a:bodyPr/>
          <a:lstStyle/>
          <a:p>
            <a:r>
              <a:rPr lang="en-GB"/>
              <a:t>Click to edit Master title style</a:t>
            </a:r>
            <a:endParaRPr lang="de-CH"/>
          </a:p>
        </p:txBody>
      </p:sp>
      <p:sp>
        <p:nvSpPr>
          <p:cNvPr id="3" name="Vertical Text Placeholder 2">
            <a:extLst>
              <a:ext uri="{FF2B5EF4-FFF2-40B4-BE49-F238E27FC236}">
                <a16:creationId xmlns:a16="http://schemas.microsoft.com/office/drawing/2014/main" id="{522C9294-3AE0-DD4B-9AE7-2CA8BECEA4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4" name="Date Placeholder 3">
            <a:extLst>
              <a:ext uri="{FF2B5EF4-FFF2-40B4-BE49-F238E27FC236}">
                <a16:creationId xmlns:a16="http://schemas.microsoft.com/office/drawing/2014/main" id="{4A117948-7541-C846-BD77-257415FBA0DB}"/>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5" name="Footer Placeholder 4">
            <a:extLst>
              <a:ext uri="{FF2B5EF4-FFF2-40B4-BE49-F238E27FC236}">
                <a16:creationId xmlns:a16="http://schemas.microsoft.com/office/drawing/2014/main" id="{B7A4B099-1A57-F447-994D-370DBE7EE028}"/>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D86B2955-0A07-CA43-9D61-019377312108}"/>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31250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A51E5-9D2A-9C40-83AC-9AFCAF0D3B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CH"/>
          </a:p>
        </p:txBody>
      </p:sp>
      <p:sp>
        <p:nvSpPr>
          <p:cNvPr id="3" name="Vertical Text Placeholder 2">
            <a:extLst>
              <a:ext uri="{FF2B5EF4-FFF2-40B4-BE49-F238E27FC236}">
                <a16:creationId xmlns:a16="http://schemas.microsoft.com/office/drawing/2014/main" id="{DE9DC690-6D20-1345-A487-2E879A8448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4" name="Date Placeholder 3">
            <a:extLst>
              <a:ext uri="{FF2B5EF4-FFF2-40B4-BE49-F238E27FC236}">
                <a16:creationId xmlns:a16="http://schemas.microsoft.com/office/drawing/2014/main" id="{C0544AD0-0747-B34E-BDDC-47725E605C55}"/>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5" name="Footer Placeholder 4">
            <a:extLst>
              <a:ext uri="{FF2B5EF4-FFF2-40B4-BE49-F238E27FC236}">
                <a16:creationId xmlns:a16="http://schemas.microsoft.com/office/drawing/2014/main" id="{EFEE64FC-64B9-1C4B-A0E8-D48126E6A38E}"/>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5E2FCAFD-27A9-1541-B9E0-5BFB44BDEDBC}"/>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367390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2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431985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C2D6-C42E-2442-814B-17AF204E2420}"/>
              </a:ext>
            </a:extLst>
          </p:cNvPr>
          <p:cNvSpPr>
            <a:spLocks noGrp="1"/>
          </p:cNvSpPr>
          <p:nvPr>
            <p:ph type="title"/>
          </p:nvPr>
        </p:nvSpPr>
        <p:spPr/>
        <p:txBody>
          <a:bodyPr/>
          <a:lstStyle/>
          <a:p>
            <a:r>
              <a:rPr lang="en-GB"/>
              <a:t>Click to edit Master title style</a:t>
            </a:r>
            <a:endParaRPr lang="de-CH"/>
          </a:p>
        </p:txBody>
      </p:sp>
      <p:sp>
        <p:nvSpPr>
          <p:cNvPr id="3" name="Content Placeholder 2">
            <a:extLst>
              <a:ext uri="{FF2B5EF4-FFF2-40B4-BE49-F238E27FC236}">
                <a16:creationId xmlns:a16="http://schemas.microsoft.com/office/drawing/2014/main" id="{A2D57C6C-59B8-2A40-812C-EECAB59118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4" name="Date Placeholder 3">
            <a:extLst>
              <a:ext uri="{FF2B5EF4-FFF2-40B4-BE49-F238E27FC236}">
                <a16:creationId xmlns:a16="http://schemas.microsoft.com/office/drawing/2014/main" id="{B7F12671-E94F-1744-9C32-F0E9B3A996AF}"/>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5" name="Footer Placeholder 4">
            <a:extLst>
              <a:ext uri="{FF2B5EF4-FFF2-40B4-BE49-F238E27FC236}">
                <a16:creationId xmlns:a16="http://schemas.microsoft.com/office/drawing/2014/main" id="{80014CA0-7F93-5F43-AE14-6615BD0CE7E8}"/>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D5619B91-D219-B643-A3C0-BD41B4D4A3C0}"/>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76257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DF57-43B6-E04E-9EEB-E21C60C041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CH"/>
          </a:p>
        </p:txBody>
      </p:sp>
      <p:sp>
        <p:nvSpPr>
          <p:cNvPr id="3" name="Text Placeholder 2">
            <a:extLst>
              <a:ext uri="{FF2B5EF4-FFF2-40B4-BE49-F238E27FC236}">
                <a16:creationId xmlns:a16="http://schemas.microsoft.com/office/drawing/2014/main" id="{43CD82A0-4847-3A42-A1CC-2AD844C1DC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CD8917-4F95-284D-9464-758ACA61E1CE}"/>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5" name="Footer Placeholder 4">
            <a:extLst>
              <a:ext uri="{FF2B5EF4-FFF2-40B4-BE49-F238E27FC236}">
                <a16:creationId xmlns:a16="http://schemas.microsoft.com/office/drawing/2014/main" id="{B67AA95D-9D87-CE48-8061-E1366A8548DF}"/>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92B214D0-840D-3648-8701-99D8970D4F60}"/>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172827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3AA8-A4A2-514F-ADDB-14625A9E6480}"/>
              </a:ext>
            </a:extLst>
          </p:cNvPr>
          <p:cNvSpPr>
            <a:spLocks noGrp="1"/>
          </p:cNvSpPr>
          <p:nvPr>
            <p:ph type="title"/>
          </p:nvPr>
        </p:nvSpPr>
        <p:spPr/>
        <p:txBody>
          <a:bodyPr/>
          <a:lstStyle/>
          <a:p>
            <a:r>
              <a:rPr lang="en-GB"/>
              <a:t>Click to edit Master title style</a:t>
            </a:r>
            <a:endParaRPr lang="de-CH"/>
          </a:p>
        </p:txBody>
      </p:sp>
      <p:sp>
        <p:nvSpPr>
          <p:cNvPr id="3" name="Content Placeholder 2">
            <a:extLst>
              <a:ext uri="{FF2B5EF4-FFF2-40B4-BE49-F238E27FC236}">
                <a16:creationId xmlns:a16="http://schemas.microsoft.com/office/drawing/2014/main" id="{DF1E5722-2DCB-394A-8455-602F04F6E9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4" name="Content Placeholder 3">
            <a:extLst>
              <a:ext uri="{FF2B5EF4-FFF2-40B4-BE49-F238E27FC236}">
                <a16:creationId xmlns:a16="http://schemas.microsoft.com/office/drawing/2014/main" id="{1A5C72E3-79D3-EC47-A063-40CB98EE01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5" name="Date Placeholder 4">
            <a:extLst>
              <a:ext uri="{FF2B5EF4-FFF2-40B4-BE49-F238E27FC236}">
                <a16:creationId xmlns:a16="http://schemas.microsoft.com/office/drawing/2014/main" id="{0D2F5B23-0BBF-4948-9CC8-15AD88CCAA1E}"/>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6" name="Footer Placeholder 5">
            <a:extLst>
              <a:ext uri="{FF2B5EF4-FFF2-40B4-BE49-F238E27FC236}">
                <a16:creationId xmlns:a16="http://schemas.microsoft.com/office/drawing/2014/main" id="{6A965E18-9FC7-3146-B2CB-6E3B1BD5D79B}"/>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E0255915-2A8A-8240-A262-89399EB54B36}"/>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324599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044C-CC11-C24F-94A3-E98123FB78AA}"/>
              </a:ext>
            </a:extLst>
          </p:cNvPr>
          <p:cNvSpPr>
            <a:spLocks noGrp="1"/>
          </p:cNvSpPr>
          <p:nvPr>
            <p:ph type="title"/>
          </p:nvPr>
        </p:nvSpPr>
        <p:spPr>
          <a:xfrm>
            <a:off x="839788" y="365125"/>
            <a:ext cx="10515600" cy="1325563"/>
          </a:xfrm>
        </p:spPr>
        <p:txBody>
          <a:bodyPr/>
          <a:lstStyle/>
          <a:p>
            <a:r>
              <a:rPr lang="en-GB"/>
              <a:t>Click to edit Master title style</a:t>
            </a:r>
            <a:endParaRPr lang="de-CH"/>
          </a:p>
        </p:txBody>
      </p:sp>
      <p:sp>
        <p:nvSpPr>
          <p:cNvPr id="3" name="Text Placeholder 2">
            <a:extLst>
              <a:ext uri="{FF2B5EF4-FFF2-40B4-BE49-F238E27FC236}">
                <a16:creationId xmlns:a16="http://schemas.microsoft.com/office/drawing/2014/main" id="{19FEAAAA-714D-B149-BAC5-79F0B8CCB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929ED4-ABE5-C84C-9E8E-ADFD641552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5" name="Text Placeholder 4">
            <a:extLst>
              <a:ext uri="{FF2B5EF4-FFF2-40B4-BE49-F238E27FC236}">
                <a16:creationId xmlns:a16="http://schemas.microsoft.com/office/drawing/2014/main" id="{863525CB-A971-6B4A-9881-883F213D7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57FBA2-4BEC-A64E-9450-DB095FE0E3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7" name="Date Placeholder 6">
            <a:extLst>
              <a:ext uri="{FF2B5EF4-FFF2-40B4-BE49-F238E27FC236}">
                <a16:creationId xmlns:a16="http://schemas.microsoft.com/office/drawing/2014/main" id="{0F70BD35-2AC7-1E48-8761-1EF1E4836527}"/>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8" name="Footer Placeholder 7">
            <a:extLst>
              <a:ext uri="{FF2B5EF4-FFF2-40B4-BE49-F238E27FC236}">
                <a16:creationId xmlns:a16="http://schemas.microsoft.com/office/drawing/2014/main" id="{454D8D4F-FE96-BB44-96CF-66FCBE832460}"/>
              </a:ext>
            </a:extLst>
          </p:cNvPr>
          <p:cNvSpPr>
            <a:spLocks noGrp="1"/>
          </p:cNvSpPr>
          <p:nvPr>
            <p:ph type="ftr" sz="quarter" idx="11"/>
          </p:nvPr>
        </p:nvSpPr>
        <p:spPr/>
        <p:txBody>
          <a:bodyPr/>
          <a:lstStyle/>
          <a:p>
            <a:endParaRPr lang="de-CH"/>
          </a:p>
        </p:txBody>
      </p:sp>
      <p:sp>
        <p:nvSpPr>
          <p:cNvPr id="9" name="Slide Number Placeholder 8">
            <a:extLst>
              <a:ext uri="{FF2B5EF4-FFF2-40B4-BE49-F238E27FC236}">
                <a16:creationId xmlns:a16="http://schemas.microsoft.com/office/drawing/2014/main" id="{AE778469-79C9-FA41-81EE-B735B33C049B}"/>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346775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1F6B-ED2F-8147-A866-6DDA9632F0C8}"/>
              </a:ext>
            </a:extLst>
          </p:cNvPr>
          <p:cNvSpPr>
            <a:spLocks noGrp="1"/>
          </p:cNvSpPr>
          <p:nvPr>
            <p:ph type="title"/>
          </p:nvPr>
        </p:nvSpPr>
        <p:spPr/>
        <p:txBody>
          <a:bodyPr/>
          <a:lstStyle/>
          <a:p>
            <a:r>
              <a:rPr lang="en-GB"/>
              <a:t>Click to edit Master title style</a:t>
            </a:r>
            <a:endParaRPr lang="de-CH"/>
          </a:p>
        </p:txBody>
      </p:sp>
      <p:sp>
        <p:nvSpPr>
          <p:cNvPr id="3" name="Date Placeholder 2">
            <a:extLst>
              <a:ext uri="{FF2B5EF4-FFF2-40B4-BE49-F238E27FC236}">
                <a16:creationId xmlns:a16="http://schemas.microsoft.com/office/drawing/2014/main" id="{CC5E5568-EDF5-4544-91D4-E62CD188A21A}"/>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4" name="Footer Placeholder 3">
            <a:extLst>
              <a:ext uri="{FF2B5EF4-FFF2-40B4-BE49-F238E27FC236}">
                <a16:creationId xmlns:a16="http://schemas.microsoft.com/office/drawing/2014/main" id="{E3BBD181-46AC-C145-B483-D1019EB08296}"/>
              </a:ext>
            </a:extLst>
          </p:cNvPr>
          <p:cNvSpPr>
            <a:spLocks noGrp="1"/>
          </p:cNvSpPr>
          <p:nvPr>
            <p:ph type="ftr" sz="quarter" idx="11"/>
          </p:nvPr>
        </p:nvSpPr>
        <p:spPr/>
        <p:txBody>
          <a:bodyPr/>
          <a:lstStyle/>
          <a:p>
            <a:endParaRPr lang="de-CH"/>
          </a:p>
        </p:txBody>
      </p:sp>
      <p:sp>
        <p:nvSpPr>
          <p:cNvPr id="5" name="Slide Number Placeholder 4">
            <a:extLst>
              <a:ext uri="{FF2B5EF4-FFF2-40B4-BE49-F238E27FC236}">
                <a16:creationId xmlns:a16="http://schemas.microsoft.com/office/drawing/2014/main" id="{5DD0333C-3BA9-3847-8843-5FDE763E41F6}"/>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139506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1C433-B0D9-B348-8647-D82705E63BB7}"/>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3" name="Footer Placeholder 2">
            <a:extLst>
              <a:ext uri="{FF2B5EF4-FFF2-40B4-BE49-F238E27FC236}">
                <a16:creationId xmlns:a16="http://schemas.microsoft.com/office/drawing/2014/main" id="{B23ECE01-3215-E24B-BF62-961FAF65671C}"/>
              </a:ext>
            </a:extLst>
          </p:cNvPr>
          <p:cNvSpPr>
            <a:spLocks noGrp="1"/>
          </p:cNvSpPr>
          <p:nvPr>
            <p:ph type="ftr" sz="quarter" idx="11"/>
          </p:nvPr>
        </p:nvSpPr>
        <p:spPr/>
        <p:txBody>
          <a:bodyPr/>
          <a:lstStyle/>
          <a:p>
            <a:endParaRPr lang="de-CH"/>
          </a:p>
        </p:txBody>
      </p:sp>
      <p:sp>
        <p:nvSpPr>
          <p:cNvPr id="4" name="Slide Number Placeholder 3">
            <a:extLst>
              <a:ext uri="{FF2B5EF4-FFF2-40B4-BE49-F238E27FC236}">
                <a16:creationId xmlns:a16="http://schemas.microsoft.com/office/drawing/2014/main" id="{10CECDAC-C5F8-064E-ADF0-406690A6C9C9}"/>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152873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0576-0C96-9B4B-A8F0-4087002238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e-CH"/>
          </a:p>
        </p:txBody>
      </p:sp>
      <p:sp>
        <p:nvSpPr>
          <p:cNvPr id="3" name="Content Placeholder 2">
            <a:extLst>
              <a:ext uri="{FF2B5EF4-FFF2-40B4-BE49-F238E27FC236}">
                <a16:creationId xmlns:a16="http://schemas.microsoft.com/office/drawing/2014/main" id="{4AADFDAB-59E7-EF43-899E-1BE4C399A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4" name="Text Placeholder 3">
            <a:extLst>
              <a:ext uri="{FF2B5EF4-FFF2-40B4-BE49-F238E27FC236}">
                <a16:creationId xmlns:a16="http://schemas.microsoft.com/office/drawing/2014/main" id="{A5FC2EEE-4DD7-EC4D-9F36-42031821A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BE1C19-9CB7-FB4F-9658-7538A93B77D4}"/>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6" name="Footer Placeholder 5">
            <a:extLst>
              <a:ext uri="{FF2B5EF4-FFF2-40B4-BE49-F238E27FC236}">
                <a16:creationId xmlns:a16="http://schemas.microsoft.com/office/drawing/2014/main" id="{6E41E438-DB07-3F42-BA27-12B82631603C}"/>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235067B7-39B4-FE49-B9CA-3CD0963E1367}"/>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244734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A2F8-CD02-484A-8606-265176EC76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e-CH"/>
          </a:p>
        </p:txBody>
      </p:sp>
      <p:sp>
        <p:nvSpPr>
          <p:cNvPr id="3" name="Picture Placeholder 2">
            <a:extLst>
              <a:ext uri="{FF2B5EF4-FFF2-40B4-BE49-F238E27FC236}">
                <a16:creationId xmlns:a16="http://schemas.microsoft.com/office/drawing/2014/main" id="{7728D875-98FD-8940-B8DA-ABC20AC8D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a:extLst>
              <a:ext uri="{FF2B5EF4-FFF2-40B4-BE49-F238E27FC236}">
                <a16:creationId xmlns:a16="http://schemas.microsoft.com/office/drawing/2014/main" id="{C61E94A5-8B41-114B-B9EF-3BA06E313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FD39AB-04D8-6E46-9EE3-557077F2563C}"/>
              </a:ext>
            </a:extLst>
          </p:cNvPr>
          <p:cNvSpPr>
            <a:spLocks noGrp="1"/>
          </p:cNvSpPr>
          <p:nvPr>
            <p:ph type="dt" sz="half" idx="10"/>
          </p:nvPr>
        </p:nvSpPr>
        <p:spPr/>
        <p:txBody>
          <a:bodyPr/>
          <a:lstStyle/>
          <a:p>
            <a:fld id="{D2BA5BBA-1BE5-0143-B49B-AAE18EDAF885}" type="datetimeFigureOut">
              <a:rPr lang="de-CH" smtClean="0"/>
              <a:t>10.04.2026</a:t>
            </a:fld>
            <a:endParaRPr lang="de-CH"/>
          </a:p>
        </p:txBody>
      </p:sp>
      <p:sp>
        <p:nvSpPr>
          <p:cNvPr id="6" name="Footer Placeholder 5">
            <a:extLst>
              <a:ext uri="{FF2B5EF4-FFF2-40B4-BE49-F238E27FC236}">
                <a16:creationId xmlns:a16="http://schemas.microsoft.com/office/drawing/2014/main" id="{29C1BF45-577D-1F46-9478-EFFFED4A09B8}"/>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8E3A35EC-CBEE-9945-B3F2-09D44E8DA695}"/>
              </a:ext>
            </a:extLst>
          </p:cNvPr>
          <p:cNvSpPr>
            <a:spLocks noGrp="1"/>
          </p:cNvSpPr>
          <p:nvPr>
            <p:ph type="sldNum" sz="quarter" idx="12"/>
          </p:nvPr>
        </p:nvSpPr>
        <p:spPr/>
        <p:txBody>
          <a:bodyPr/>
          <a:lstStyle/>
          <a:p>
            <a:fld id="{3CCAA266-90D0-0643-99CB-26FDCEE1184F}" type="slidenum">
              <a:rPr lang="de-CH" smtClean="0"/>
              <a:t>‹Nr.›</a:t>
            </a:fld>
            <a:endParaRPr lang="de-CH"/>
          </a:p>
        </p:txBody>
      </p:sp>
    </p:spTree>
    <p:extLst>
      <p:ext uri="{BB962C8B-B14F-4D97-AF65-F5344CB8AC3E}">
        <p14:creationId xmlns:p14="http://schemas.microsoft.com/office/powerpoint/2010/main" val="279052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9C0C6-062C-774F-AC04-12AEBF344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e-CH"/>
          </a:p>
        </p:txBody>
      </p:sp>
      <p:sp>
        <p:nvSpPr>
          <p:cNvPr id="3" name="Text Placeholder 2">
            <a:extLst>
              <a:ext uri="{FF2B5EF4-FFF2-40B4-BE49-F238E27FC236}">
                <a16:creationId xmlns:a16="http://schemas.microsoft.com/office/drawing/2014/main" id="{3378AA20-1078-2B4D-A795-EFCD72CAA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4" name="Date Placeholder 3">
            <a:extLst>
              <a:ext uri="{FF2B5EF4-FFF2-40B4-BE49-F238E27FC236}">
                <a16:creationId xmlns:a16="http://schemas.microsoft.com/office/drawing/2014/main" id="{EF34B4B9-FBD9-5541-8C25-74D913494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A5BBA-1BE5-0143-B49B-AAE18EDAF885}" type="datetimeFigureOut">
              <a:rPr lang="de-CH" smtClean="0"/>
              <a:t>10.04.2026</a:t>
            </a:fld>
            <a:endParaRPr lang="de-CH"/>
          </a:p>
        </p:txBody>
      </p:sp>
      <p:sp>
        <p:nvSpPr>
          <p:cNvPr id="5" name="Footer Placeholder 4">
            <a:extLst>
              <a:ext uri="{FF2B5EF4-FFF2-40B4-BE49-F238E27FC236}">
                <a16:creationId xmlns:a16="http://schemas.microsoft.com/office/drawing/2014/main" id="{76E18612-406B-7940-8A3F-CCB336129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a:extLst>
              <a:ext uri="{FF2B5EF4-FFF2-40B4-BE49-F238E27FC236}">
                <a16:creationId xmlns:a16="http://schemas.microsoft.com/office/drawing/2014/main" id="{61FAAA5F-35E1-1944-A2F2-8BB09CCDC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AA266-90D0-0643-99CB-26FDCEE1184F}" type="slidenum">
              <a:rPr lang="de-CH" smtClean="0"/>
              <a:t>‹Nr.›</a:t>
            </a:fld>
            <a:endParaRPr lang="de-CH"/>
          </a:p>
        </p:txBody>
      </p:sp>
    </p:spTree>
    <p:extLst>
      <p:ext uri="{BB962C8B-B14F-4D97-AF65-F5344CB8AC3E}">
        <p14:creationId xmlns:p14="http://schemas.microsoft.com/office/powerpoint/2010/main" val="404773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1C24"/>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E48329-9A84-A841-B56B-EDBB9AE73384}"/>
              </a:ext>
            </a:extLst>
          </p:cNvPr>
          <p:cNvSpPr txBox="1"/>
          <p:nvPr/>
        </p:nvSpPr>
        <p:spPr>
          <a:xfrm>
            <a:off x="593766" y="2659559"/>
            <a:ext cx="10499107" cy="2708434"/>
          </a:xfrm>
          <a:prstGeom prst="rect">
            <a:avLst/>
          </a:prstGeom>
          <a:noFill/>
        </p:spPr>
        <p:txBody>
          <a:bodyPr wrap="square" rtlCol="0">
            <a:spAutoFit/>
          </a:bodyPr>
          <a:lstStyle/>
          <a:p>
            <a:r>
              <a:rPr lang="de-CH" sz="5400" b="1" dirty="0">
                <a:solidFill>
                  <a:schemeClr val="bg1"/>
                </a:solidFill>
                <a:latin typeface="Replica Pro" panose="020B0804020101020102" pitchFamily="34" charset="77"/>
              </a:rPr>
              <a:t>Nein zur Chaos-Initiative der SVP</a:t>
            </a:r>
          </a:p>
          <a:p>
            <a:r>
              <a:rPr lang="de-CH" sz="3600" dirty="0">
                <a:solidFill>
                  <a:schemeClr val="bg1"/>
                </a:solidFill>
                <a:latin typeface="NimbusSanNov" panose="02020500000000000000" pitchFamily="18" charset="0"/>
              </a:rPr>
              <a:t>Parteitag SP GR, 11. April 2026, Domat/Ems</a:t>
            </a:r>
          </a:p>
          <a:p>
            <a:r>
              <a:rPr lang="de-CH" sz="3600" dirty="0">
                <a:solidFill>
                  <a:schemeClr val="bg1"/>
                </a:solidFill>
                <a:latin typeface="NimbusSanNov" panose="02020500000000000000" pitchFamily="18" charset="0"/>
              </a:rPr>
              <a:t>RR Peter Peyer &amp; NR Jon Pult</a:t>
            </a:r>
          </a:p>
          <a:p>
            <a:endParaRPr lang="de-CH" sz="4400" dirty="0">
              <a:solidFill>
                <a:schemeClr val="bg1"/>
              </a:solidFill>
              <a:latin typeface="NimbusSanNov" panose="02020500000000000000" pitchFamily="18" charset="0"/>
            </a:endParaRPr>
          </a:p>
        </p:txBody>
      </p:sp>
      <p:pic>
        <p:nvPicPr>
          <p:cNvPr id="8" name="Picture 7">
            <a:extLst>
              <a:ext uri="{FF2B5EF4-FFF2-40B4-BE49-F238E27FC236}">
                <a16:creationId xmlns:a16="http://schemas.microsoft.com/office/drawing/2014/main" id="{09DD53B2-D327-6848-54BE-2C3C94996DDD}"/>
              </a:ext>
            </a:extLst>
          </p:cNvPr>
          <p:cNvPicPr>
            <a:picLocks noChangeAspect="1"/>
          </p:cNvPicPr>
          <p:nvPr/>
        </p:nvPicPr>
        <p:blipFill>
          <a:blip r:embed="rId2"/>
          <a:stretch>
            <a:fillRect/>
          </a:stretch>
        </p:blipFill>
        <p:spPr>
          <a:xfrm>
            <a:off x="593766" y="507612"/>
            <a:ext cx="1709814" cy="854907"/>
          </a:xfrm>
          <a:prstGeom prst="rect">
            <a:avLst/>
          </a:prstGeom>
        </p:spPr>
      </p:pic>
    </p:spTree>
    <p:extLst>
      <p:ext uri="{BB962C8B-B14F-4D97-AF65-F5344CB8AC3E}">
        <p14:creationId xmlns:p14="http://schemas.microsoft.com/office/powerpoint/2010/main" val="344765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64A4-36AF-1E60-B6C2-F32FC0CEC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6FD42-066F-DA93-E0FE-55F60853C279}"/>
              </a:ext>
            </a:extLst>
          </p:cNvPr>
          <p:cNvSpPr>
            <a:spLocks noGrp="1"/>
          </p:cNvSpPr>
          <p:nvPr>
            <p:ph type="title"/>
          </p:nvPr>
        </p:nvSpPr>
        <p:spPr/>
        <p:txBody>
          <a:bodyPr>
            <a:normAutofit/>
          </a:bodyPr>
          <a:lstStyle/>
          <a:p>
            <a:r>
              <a:rPr lang="de-CH" b="1" dirty="0">
                <a:latin typeface="Replica Pro" panose="020B0804020101020102" pitchFamily="34" charset="77"/>
              </a:rPr>
              <a:t>Schweizer Warenexporte 2024</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B60003F1-5FF8-B9C0-A1CA-210DC43E6353}"/>
              </a:ext>
            </a:extLst>
          </p:cNvPr>
          <p:cNvSpPr>
            <a:spLocks noGrp="1"/>
          </p:cNvSpPr>
          <p:nvPr>
            <p:ph idx="1"/>
          </p:nvPr>
        </p:nvSpPr>
        <p:spPr>
          <a:xfrm>
            <a:off x="838200" y="1457282"/>
            <a:ext cx="10515600" cy="5127725"/>
          </a:xfrm>
        </p:spPr>
        <p:txBody>
          <a:bodyPr>
            <a:normAutofit/>
          </a:bodyPr>
          <a:lstStyle/>
          <a:p>
            <a:pPr marL="0" indent="0">
              <a:buNone/>
            </a:pP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D65053DB-A774-43E9-A02A-D8354E810D37}"/>
              </a:ext>
            </a:extLst>
          </p:cNvPr>
          <p:cNvPicPr>
            <a:picLocks noChangeAspect="1"/>
          </p:cNvPicPr>
          <p:nvPr/>
        </p:nvPicPr>
        <p:blipFill>
          <a:blip r:embed="rId2"/>
          <a:stretch>
            <a:fillRect/>
          </a:stretch>
        </p:blipFill>
        <p:spPr>
          <a:xfrm>
            <a:off x="10061516" y="5400718"/>
            <a:ext cx="2006600" cy="1524000"/>
          </a:xfrm>
          <a:prstGeom prst="rect">
            <a:avLst/>
          </a:prstGeom>
        </p:spPr>
      </p:pic>
      <p:pic>
        <p:nvPicPr>
          <p:cNvPr id="4" name="Grafik 3">
            <a:extLst>
              <a:ext uri="{FF2B5EF4-FFF2-40B4-BE49-F238E27FC236}">
                <a16:creationId xmlns:a16="http://schemas.microsoft.com/office/drawing/2014/main" id="{A8915012-288E-A906-76F4-27A794C3FF29}"/>
              </a:ext>
            </a:extLst>
          </p:cNvPr>
          <p:cNvPicPr>
            <a:picLocks noChangeAspect="1"/>
          </p:cNvPicPr>
          <p:nvPr/>
        </p:nvPicPr>
        <p:blipFill>
          <a:blip r:embed="rId3"/>
          <a:stretch>
            <a:fillRect/>
          </a:stretch>
        </p:blipFill>
        <p:spPr>
          <a:xfrm>
            <a:off x="3995746" y="1690688"/>
            <a:ext cx="4200508" cy="4200508"/>
          </a:xfrm>
          <a:prstGeom prst="rect">
            <a:avLst/>
          </a:prstGeom>
        </p:spPr>
      </p:pic>
      <p:sp>
        <p:nvSpPr>
          <p:cNvPr id="5" name="Textfeld 4">
            <a:extLst>
              <a:ext uri="{FF2B5EF4-FFF2-40B4-BE49-F238E27FC236}">
                <a16:creationId xmlns:a16="http://schemas.microsoft.com/office/drawing/2014/main" id="{E5FE76FB-D212-770A-DA47-4E9D4FC07B40}"/>
              </a:ext>
            </a:extLst>
          </p:cNvPr>
          <p:cNvSpPr txBox="1"/>
          <p:nvPr/>
        </p:nvSpPr>
        <p:spPr>
          <a:xfrm>
            <a:off x="6629401" y="3252333"/>
            <a:ext cx="894797" cy="1077218"/>
          </a:xfrm>
          <a:prstGeom prst="rect">
            <a:avLst/>
          </a:prstGeom>
          <a:noFill/>
        </p:spPr>
        <p:txBody>
          <a:bodyPr wrap="none" rtlCol="0">
            <a:spAutoFit/>
          </a:bodyPr>
          <a:lstStyle/>
          <a:p>
            <a:r>
              <a:rPr lang="de-DE" sz="3200" dirty="0">
                <a:solidFill>
                  <a:schemeClr val="bg1"/>
                </a:solidFill>
              </a:rPr>
              <a:t>EU</a:t>
            </a:r>
          </a:p>
          <a:p>
            <a:r>
              <a:rPr lang="de-DE" sz="3200" dirty="0">
                <a:solidFill>
                  <a:schemeClr val="bg1"/>
                </a:solidFill>
              </a:rPr>
              <a:t>51%</a:t>
            </a:r>
            <a:endParaRPr lang="de-CH" sz="3200" dirty="0">
              <a:solidFill>
                <a:schemeClr val="bg1"/>
              </a:solidFill>
            </a:endParaRPr>
          </a:p>
        </p:txBody>
      </p:sp>
      <p:sp>
        <p:nvSpPr>
          <p:cNvPr id="6" name="Textfeld 5">
            <a:extLst>
              <a:ext uri="{FF2B5EF4-FFF2-40B4-BE49-F238E27FC236}">
                <a16:creationId xmlns:a16="http://schemas.microsoft.com/office/drawing/2014/main" id="{17564A85-A19D-75FA-4D70-6D53FABB1F26}"/>
              </a:ext>
            </a:extLst>
          </p:cNvPr>
          <p:cNvSpPr txBox="1"/>
          <p:nvPr/>
        </p:nvSpPr>
        <p:spPr>
          <a:xfrm>
            <a:off x="5037330" y="2206487"/>
            <a:ext cx="719236" cy="830997"/>
          </a:xfrm>
          <a:prstGeom prst="rect">
            <a:avLst/>
          </a:prstGeom>
          <a:noFill/>
        </p:spPr>
        <p:txBody>
          <a:bodyPr wrap="none" rtlCol="0">
            <a:spAutoFit/>
          </a:bodyPr>
          <a:lstStyle/>
          <a:p>
            <a:r>
              <a:rPr lang="de-DE" sz="2400" dirty="0">
                <a:solidFill>
                  <a:schemeClr val="bg1"/>
                </a:solidFill>
              </a:rPr>
              <a:t>Rest</a:t>
            </a:r>
          </a:p>
          <a:p>
            <a:r>
              <a:rPr lang="de-DE" sz="2400" dirty="0">
                <a:solidFill>
                  <a:schemeClr val="bg1"/>
                </a:solidFill>
              </a:rPr>
              <a:t>19%</a:t>
            </a:r>
            <a:endParaRPr lang="de-CH" sz="2400" dirty="0">
              <a:solidFill>
                <a:schemeClr val="bg1"/>
              </a:solidFill>
            </a:endParaRPr>
          </a:p>
        </p:txBody>
      </p:sp>
      <p:sp>
        <p:nvSpPr>
          <p:cNvPr id="7" name="Textfeld 6">
            <a:extLst>
              <a:ext uri="{FF2B5EF4-FFF2-40B4-BE49-F238E27FC236}">
                <a16:creationId xmlns:a16="http://schemas.microsoft.com/office/drawing/2014/main" id="{9C25B2AD-A44F-C3BE-FFF6-5BBCFA93B7DF}"/>
              </a:ext>
            </a:extLst>
          </p:cNvPr>
          <p:cNvSpPr txBox="1"/>
          <p:nvPr/>
        </p:nvSpPr>
        <p:spPr>
          <a:xfrm>
            <a:off x="5172752" y="4520981"/>
            <a:ext cx="715260" cy="830997"/>
          </a:xfrm>
          <a:prstGeom prst="rect">
            <a:avLst/>
          </a:prstGeom>
          <a:noFill/>
        </p:spPr>
        <p:txBody>
          <a:bodyPr wrap="none" rtlCol="0">
            <a:spAutoFit/>
          </a:bodyPr>
          <a:lstStyle/>
          <a:p>
            <a:r>
              <a:rPr lang="de-DE" sz="2400" dirty="0">
                <a:solidFill>
                  <a:schemeClr val="bg1"/>
                </a:solidFill>
              </a:rPr>
              <a:t>USA</a:t>
            </a:r>
          </a:p>
          <a:p>
            <a:r>
              <a:rPr lang="de-DE" sz="2400" dirty="0">
                <a:solidFill>
                  <a:schemeClr val="bg1"/>
                </a:solidFill>
              </a:rPr>
              <a:t>18%</a:t>
            </a:r>
            <a:endParaRPr lang="de-CH" sz="2400" dirty="0">
              <a:solidFill>
                <a:schemeClr val="bg1"/>
              </a:solidFill>
            </a:endParaRPr>
          </a:p>
        </p:txBody>
      </p:sp>
      <p:sp>
        <p:nvSpPr>
          <p:cNvPr id="9" name="Textfeld 8">
            <a:extLst>
              <a:ext uri="{FF2B5EF4-FFF2-40B4-BE49-F238E27FC236}">
                <a16:creationId xmlns:a16="http://schemas.microsoft.com/office/drawing/2014/main" id="{1F3ACFF4-27BE-3C7A-59F2-1D7C13FE26D1}"/>
              </a:ext>
            </a:extLst>
          </p:cNvPr>
          <p:cNvSpPr txBox="1"/>
          <p:nvPr/>
        </p:nvSpPr>
        <p:spPr>
          <a:xfrm>
            <a:off x="2950043" y="4065034"/>
            <a:ext cx="1194574" cy="400110"/>
          </a:xfrm>
          <a:prstGeom prst="rect">
            <a:avLst/>
          </a:prstGeom>
          <a:noFill/>
        </p:spPr>
        <p:txBody>
          <a:bodyPr wrap="square" rtlCol="0">
            <a:spAutoFit/>
          </a:bodyPr>
          <a:lstStyle/>
          <a:p>
            <a:r>
              <a:rPr lang="de-DE" sz="2000" dirty="0"/>
              <a:t>China 6%</a:t>
            </a:r>
            <a:endParaRPr lang="de-CH" sz="2000" dirty="0"/>
          </a:p>
        </p:txBody>
      </p:sp>
      <p:sp>
        <p:nvSpPr>
          <p:cNvPr id="10" name="Textfeld 9">
            <a:extLst>
              <a:ext uri="{FF2B5EF4-FFF2-40B4-BE49-F238E27FC236}">
                <a16:creationId xmlns:a16="http://schemas.microsoft.com/office/drawing/2014/main" id="{9909617A-038F-100F-803F-1E39841CE54C}"/>
              </a:ext>
            </a:extLst>
          </p:cNvPr>
          <p:cNvSpPr txBox="1"/>
          <p:nvPr/>
        </p:nvSpPr>
        <p:spPr>
          <a:xfrm>
            <a:off x="3153632" y="3421610"/>
            <a:ext cx="853119" cy="400110"/>
          </a:xfrm>
          <a:prstGeom prst="rect">
            <a:avLst/>
          </a:prstGeom>
          <a:noFill/>
        </p:spPr>
        <p:txBody>
          <a:bodyPr wrap="none" rtlCol="0">
            <a:spAutoFit/>
          </a:bodyPr>
          <a:lstStyle/>
          <a:p>
            <a:r>
              <a:rPr lang="de-DE" sz="2000" dirty="0"/>
              <a:t>UK 3%</a:t>
            </a:r>
            <a:endParaRPr lang="de-CH" sz="2000" dirty="0"/>
          </a:p>
        </p:txBody>
      </p:sp>
      <p:sp>
        <p:nvSpPr>
          <p:cNvPr id="11" name="Textfeld 10">
            <a:extLst>
              <a:ext uri="{FF2B5EF4-FFF2-40B4-BE49-F238E27FC236}">
                <a16:creationId xmlns:a16="http://schemas.microsoft.com/office/drawing/2014/main" id="{4D493B0E-688D-53CF-E00D-7AD741A0B151}"/>
              </a:ext>
            </a:extLst>
          </p:cNvPr>
          <p:cNvSpPr txBox="1"/>
          <p:nvPr/>
        </p:nvSpPr>
        <p:spPr>
          <a:xfrm>
            <a:off x="3003751" y="2931709"/>
            <a:ext cx="1152880" cy="400110"/>
          </a:xfrm>
          <a:prstGeom prst="rect">
            <a:avLst/>
          </a:prstGeom>
          <a:noFill/>
        </p:spPr>
        <p:txBody>
          <a:bodyPr wrap="none" rtlCol="0">
            <a:spAutoFit/>
          </a:bodyPr>
          <a:lstStyle/>
          <a:p>
            <a:r>
              <a:rPr lang="de-DE" sz="2000" dirty="0"/>
              <a:t>Japan 3%</a:t>
            </a:r>
            <a:endParaRPr lang="de-CH" sz="2000" dirty="0"/>
          </a:p>
        </p:txBody>
      </p:sp>
    </p:spTree>
    <p:extLst>
      <p:ext uri="{BB962C8B-B14F-4D97-AF65-F5344CB8AC3E}">
        <p14:creationId xmlns:p14="http://schemas.microsoft.com/office/powerpoint/2010/main" val="77576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D27EC-5A65-1265-F430-B5DCA3765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2CDAB-8E5E-E9EA-6976-C7FF7DADF486}"/>
              </a:ext>
            </a:extLst>
          </p:cNvPr>
          <p:cNvSpPr>
            <a:spLocks noGrp="1"/>
          </p:cNvSpPr>
          <p:nvPr>
            <p:ph type="title"/>
          </p:nvPr>
        </p:nvSpPr>
        <p:spPr/>
        <p:txBody>
          <a:bodyPr>
            <a:normAutofit/>
          </a:bodyPr>
          <a:lstStyle/>
          <a:p>
            <a:r>
              <a:rPr lang="de-CH" b="1" dirty="0">
                <a:latin typeface="Replica Pro" panose="020B0804020101020102" pitchFamily="34" charset="77"/>
              </a:rPr>
              <a:t>Warum Graubünden auf Zuwanderung angewiesen ist</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8EAB633B-97F6-B9D4-0C83-04325F18A742}"/>
              </a:ext>
            </a:extLst>
          </p:cNvPr>
          <p:cNvSpPr>
            <a:spLocks noGrp="1"/>
          </p:cNvSpPr>
          <p:nvPr>
            <p:ph idx="1"/>
          </p:nvPr>
        </p:nvSpPr>
        <p:spPr>
          <a:xfrm>
            <a:off x="838200" y="2034073"/>
            <a:ext cx="10515600" cy="3517642"/>
          </a:xfrm>
        </p:spPr>
        <p:txBody>
          <a:bodyPr>
            <a:normAutofit/>
          </a:bodyPr>
          <a:lstStyle/>
          <a:p>
            <a:pPr marL="0" indent="0" algn="l">
              <a:buNone/>
            </a:pPr>
            <a:r>
              <a:rPr lang="en-GB" b="0" i="0" u="none" strike="noStrike" dirty="0">
                <a:solidFill>
                  <a:srgbClr val="000000"/>
                </a:solidFill>
                <a:effectLst/>
                <a:latin typeface="NimbusSanNov" panose="02020500000000000000" pitchFamily="18" charset="0"/>
              </a:rPr>
              <a:t>Oder</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Demografie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lässt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sich</a:t>
            </a:r>
            <a:r>
              <a:rPr lang="en-GB" dirty="0">
                <a:solidFill>
                  <a:srgbClr val="000000"/>
                </a:solidFill>
                <a:latin typeface="NimbusSanNov" panose="02020500000000000000" pitchFamily="18" charset="0"/>
              </a:rPr>
              <a:t> nicht </a:t>
            </a:r>
            <a:r>
              <a:rPr lang="en-GB" dirty="0" err="1">
                <a:solidFill>
                  <a:srgbClr val="000000"/>
                </a:solidFill>
                <a:latin typeface="NimbusSanNov" panose="02020500000000000000" pitchFamily="18" charset="0"/>
              </a:rPr>
              <a:t>durch</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rechte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Ideologie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umkehren</a:t>
            </a: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0A2A471C-D056-00F6-25A4-9CEE0365B8F4}"/>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293553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0CE888-E9D4-B10E-841B-7E9E132C111B}"/>
              </a:ext>
            </a:extLst>
          </p:cNvPr>
          <p:cNvSpPr>
            <a:spLocks noGrp="1"/>
          </p:cNvSpPr>
          <p:nvPr>
            <p:ph type="title"/>
          </p:nvPr>
        </p:nvSpPr>
        <p:spPr>
          <a:xfrm>
            <a:off x="1150369" y="431846"/>
            <a:ext cx="8424936" cy="929428"/>
          </a:xfrm>
        </p:spPr>
        <p:txBody>
          <a:bodyPr wrap="square" anchor="b">
            <a:normAutofit/>
          </a:bodyPr>
          <a:lstStyle/>
          <a:p>
            <a:pPr>
              <a:lnSpc>
                <a:spcPct val="90000"/>
              </a:lnSpc>
            </a:pPr>
            <a:r>
              <a:rPr lang="en-US" sz="2800" dirty="0" err="1">
                <a:solidFill>
                  <a:srgbClr val="000000"/>
                </a:solidFill>
                <a:latin typeface="NimbusSanNov" panose="02020500000000000000" pitchFamily="18" charset="0"/>
                <a:ea typeface="+mn-ea"/>
                <a:cs typeface="+mn-cs"/>
              </a:rPr>
              <a:t>Entwicklung</a:t>
            </a:r>
            <a:r>
              <a:rPr lang="en-US" sz="2800" dirty="0">
                <a:solidFill>
                  <a:srgbClr val="000000"/>
                </a:solidFill>
                <a:latin typeface="NimbusSanNov" panose="02020500000000000000" pitchFamily="18" charset="0"/>
                <a:ea typeface="+mn-ea"/>
                <a:cs typeface="+mn-cs"/>
              </a:rPr>
              <a:t> der </a:t>
            </a:r>
            <a:r>
              <a:rPr lang="en-US" sz="2800" dirty="0" err="1">
                <a:solidFill>
                  <a:srgbClr val="000000"/>
                </a:solidFill>
                <a:latin typeface="NimbusSanNov" panose="02020500000000000000" pitchFamily="18" charset="0"/>
                <a:ea typeface="+mn-ea"/>
                <a:cs typeface="+mn-cs"/>
              </a:rPr>
              <a:t>Wohnbevölkerung</a:t>
            </a:r>
            <a:r>
              <a:rPr lang="en-US" sz="2800" dirty="0">
                <a:solidFill>
                  <a:srgbClr val="000000"/>
                </a:solidFill>
                <a:latin typeface="NimbusSanNov" panose="02020500000000000000" pitchFamily="18" charset="0"/>
                <a:ea typeface="+mn-ea"/>
                <a:cs typeface="+mn-cs"/>
              </a:rPr>
              <a:t> 2010-2023</a:t>
            </a:r>
            <a:br>
              <a:rPr lang="en-US" sz="2800" dirty="0">
                <a:solidFill>
                  <a:srgbClr val="000000"/>
                </a:solidFill>
                <a:latin typeface="NimbusSanNov" panose="02020500000000000000" pitchFamily="18" charset="0"/>
                <a:ea typeface="+mn-ea"/>
                <a:cs typeface="+mn-cs"/>
              </a:rPr>
            </a:br>
            <a:r>
              <a:rPr lang="en-US" sz="2800" dirty="0">
                <a:solidFill>
                  <a:srgbClr val="000000"/>
                </a:solidFill>
                <a:latin typeface="NimbusSanNov" panose="02020500000000000000" pitchFamily="18" charset="0"/>
                <a:ea typeface="+mn-ea"/>
                <a:cs typeface="+mn-cs"/>
              </a:rPr>
              <a:t>(</a:t>
            </a:r>
            <a:r>
              <a:rPr lang="en-US" sz="2800" dirty="0" err="1">
                <a:solidFill>
                  <a:srgbClr val="000000"/>
                </a:solidFill>
                <a:latin typeface="NimbusSanNov" panose="02020500000000000000" pitchFamily="18" charset="0"/>
                <a:ea typeface="+mn-ea"/>
                <a:cs typeface="+mn-cs"/>
              </a:rPr>
              <a:t>hellblau</a:t>
            </a:r>
            <a:r>
              <a:rPr lang="en-US" sz="2800" dirty="0">
                <a:solidFill>
                  <a:srgbClr val="000000"/>
                </a:solidFill>
                <a:latin typeface="NimbusSanNov" panose="02020500000000000000" pitchFamily="18" charset="0"/>
                <a:ea typeface="+mn-ea"/>
                <a:cs typeface="+mn-cs"/>
              </a:rPr>
              <a:t> = </a:t>
            </a:r>
            <a:r>
              <a:rPr lang="en-US" sz="2800" dirty="0" err="1">
                <a:solidFill>
                  <a:srgbClr val="000000"/>
                </a:solidFill>
                <a:latin typeface="NimbusSanNov" panose="02020500000000000000" pitchFamily="18" charset="0"/>
                <a:ea typeface="+mn-ea"/>
                <a:cs typeface="+mn-cs"/>
              </a:rPr>
              <a:t>Negativentwicklung</a:t>
            </a:r>
            <a:r>
              <a:rPr lang="en-US" sz="2800" dirty="0">
                <a:solidFill>
                  <a:srgbClr val="000000"/>
                </a:solidFill>
                <a:latin typeface="NimbusSanNov" panose="02020500000000000000" pitchFamily="18" charset="0"/>
                <a:ea typeface="+mn-ea"/>
                <a:cs typeface="+mn-cs"/>
              </a:rPr>
              <a:t>) </a:t>
            </a:r>
          </a:p>
        </p:txBody>
      </p:sp>
      <p:pic>
        <p:nvPicPr>
          <p:cNvPr id="4" name="Grafik 3">
            <a:extLst>
              <a:ext uri="{FF2B5EF4-FFF2-40B4-BE49-F238E27FC236}">
                <a16:creationId xmlns:a16="http://schemas.microsoft.com/office/drawing/2014/main" id="{A76609E1-7993-BD35-A33B-74D1793FB4D4}"/>
              </a:ext>
            </a:extLst>
          </p:cNvPr>
          <p:cNvPicPr>
            <a:picLocks noChangeAspect="1"/>
          </p:cNvPicPr>
          <p:nvPr/>
        </p:nvPicPr>
        <p:blipFill>
          <a:blip r:embed="rId2"/>
          <a:stretch>
            <a:fillRect/>
          </a:stretch>
        </p:blipFill>
        <p:spPr>
          <a:xfrm>
            <a:off x="3682507" y="1627809"/>
            <a:ext cx="5545443" cy="4824536"/>
          </a:xfrm>
          <a:prstGeom prst="rect">
            <a:avLst/>
          </a:prstGeom>
          <a:noFill/>
        </p:spPr>
      </p:pic>
      <p:sp>
        <p:nvSpPr>
          <p:cNvPr id="3" name="Foliennummernplatzhalter 2">
            <a:extLst>
              <a:ext uri="{FF2B5EF4-FFF2-40B4-BE49-F238E27FC236}">
                <a16:creationId xmlns:a16="http://schemas.microsoft.com/office/drawing/2014/main" id="{78C48BA5-D0D1-5681-3330-913AE5EFC71A}"/>
              </a:ext>
            </a:extLst>
          </p:cNvPr>
          <p:cNvSpPr>
            <a:spLocks noGrp="1"/>
          </p:cNvSpPr>
          <p:nvPr>
            <p:ph type="sldNum" sz="quarter" idx="10"/>
          </p:nvPr>
        </p:nvSpPr>
        <p:spPr>
          <a:xfrm>
            <a:off x="4800600" y="6381750"/>
            <a:ext cx="2133600" cy="476250"/>
          </a:xfrm>
        </p:spPr>
        <p:txBody>
          <a:bodyPr wrap="square" anchor="t">
            <a:normAutofit/>
          </a:bodyPr>
          <a:lstStyle/>
          <a:p>
            <a:pPr>
              <a:spcAft>
                <a:spcPts val="600"/>
              </a:spcAft>
            </a:pPr>
            <a:fld id="{9B9E9853-3BB9-4D55-BFBA-40DF0CA14DCE}" type="slidenum">
              <a:rPr lang="de-CH" smtClean="0"/>
              <a:pPr>
                <a:spcAft>
                  <a:spcPts val="600"/>
                </a:spcAft>
              </a:pPr>
              <a:t>12</a:t>
            </a:fld>
            <a:endParaRPr lang="de-CH"/>
          </a:p>
        </p:txBody>
      </p:sp>
    </p:spTree>
    <p:extLst>
      <p:ext uri="{BB962C8B-B14F-4D97-AF65-F5344CB8AC3E}">
        <p14:creationId xmlns:p14="http://schemas.microsoft.com/office/powerpoint/2010/main" val="201261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0A449F3-4E0C-052D-068B-EEA953580969}"/>
              </a:ext>
            </a:extLst>
          </p:cNvPr>
          <p:cNvSpPr>
            <a:spLocks noGrp="1"/>
          </p:cNvSpPr>
          <p:nvPr>
            <p:ph type="title"/>
          </p:nvPr>
        </p:nvSpPr>
        <p:spPr>
          <a:xfrm>
            <a:off x="634125" y="345234"/>
            <a:ext cx="10466549" cy="1074290"/>
          </a:xfrm>
        </p:spPr>
        <p:txBody>
          <a:bodyPr wrap="square" anchor="ctr">
            <a:noAutofit/>
          </a:bodyPr>
          <a:lstStyle/>
          <a:p>
            <a:pPr>
              <a:lnSpc>
                <a:spcPct val="90000"/>
              </a:lnSpc>
            </a:pPr>
            <a:r>
              <a:rPr lang="en-US" sz="2800" dirty="0">
                <a:solidFill>
                  <a:srgbClr val="000000"/>
                </a:solidFill>
                <a:latin typeface="NimbusSanNov" panose="02020500000000000000" pitchFamily="18" charset="0"/>
                <a:ea typeface="+mn-ea"/>
                <a:cs typeface="+mn-cs"/>
              </a:rPr>
              <a:t>2023 - </a:t>
            </a:r>
            <a:r>
              <a:rPr lang="en-US" sz="2800" dirty="0" err="1">
                <a:solidFill>
                  <a:srgbClr val="000000"/>
                </a:solidFill>
                <a:latin typeface="NimbusSanNov" panose="02020500000000000000" pitchFamily="18" charset="0"/>
                <a:ea typeface="+mn-ea"/>
                <a:cs typeface="+mn-cs"/>
              </a:rPr>
              <a:t>Anteil</a:t>
            </a:r>
            <a:r>
              <a:rPr lang="en-US" sz="2800" dirty="0">
                <a:solidFill>
                  <a:srgbClr val="000000"/>
                </a:solidFill>
                <a:latin typeface="NimbusSanNov" panose="02020500000000000000" pitchFamily="18" charset="0"/>
                <a:ea typeface="+mn-ea"/>
                <a:cs typeface="+mn-cs"/>
              </a:rPr>
              <a:t> der </a:t>
            </a:r>
            <a:r>
              <a:rPr lang="en-US" sz="2800" dirty="0" err="1">
                <a:solidFill>
                  <a:srgbClr val="000000"/>
                </a:solidFill>
                <a:latin typeface="NimbusSanNov" panose="02020500000000000000" pitchFamily="18" charset="0"/>
                <a:ea typeface="+mn-ea"/>
                <a:cs typeface="+mn-cs"/>
              </a:rPr>
              <a:t>Personen</a:t>
            </a:r>
            <a:r>
              <a:rPr lang="en-US" sz="2800" dirty="0">
                <a:solidFill>
                  <a:srgbClr val="000000"/>
                </a:solidFill>
                <a:latin typeface="NimbusSanNov" panose="02020500000000000000" pitchFamily="18" charset="0"/>
                <a:ea typeface="+mn-ea"/>
                <a:cs typeface="+mn-cs"/>
              </a:rPr>
              <a:t> </a:t>
            </a:r>
            <a:r>
              <a:rPr lang="en-US" sz="2800" dirty="0" err="1">
                <a:solidFill>
                  <a:srgbClr val="000000"/>
                </a:solidFill>
                <a:latin typeface="NimbusSanNov" panose="02020500000000000000" pitchFamily="18" charset="0"/>
                <a:ea typeface="+mn-ea"/>
                <a:cs typeface="+mn-cs"/>
              </a:rPr>
              <a:t>im</a:t>
            </a:r>
            <a:r>
              <a:rPr lang="en-US" sz="2800" dirty="0">
                <a:solidFill>
                  <a:srgbClr val="000000"/>
                </a:solidFill>
                <a:latin typeface="NimbusSanNov" panose="02020500000000000000" pitchFamily="18" charset="0"/>
                <a:ea typeface="+mn-ea"/>
                <a:cs typeface="+mn-cs"/>
              </a:rPr>
              <a:t> Alter von 65 und </a:t>
            </a:r>
            <a:r>
              <a:rPr lang="en-US" sz="2800" dirty="0" err="1">
                <a:solidFill>
                  <a:srgbClr val="000000"/>
                </a:solidFill>
                <a:latin typeface="NimbusSanNov" panose="02020500000000000000" pitchFamily="18" charset="0"/>
                <a:ea typeface="+mn-ea"/>
                <a:cs typeface="+mn-cs"/>
              </a:rPr>
              <a:t>mehr</a:t>
            </a:r>
            <a:r>
              <a:rPr lang="en-US" sz="2800" dirty="0">
                <a:solidFill>
                  <a:srgbClr val="000000"/>
                </a:solidFill>
                <a:latin typeface="NimbusSanNov" panose="02020500000000000000" pitchFamily="18" charset="0"/>
                <a:ea typeface="+mn-ea"/>
                <a:cs typeface="+mn-cs"/>
              </a:rPr>
              <a:t> Jahren:  </a:t>
            </a:r>
            <a:r>
              <a:rPr lang="en-US" sz="2800" dirty="0" err="1">
                <a:solidFill>
                  <a:srgbClr val="000000"/>
                </a:solidFill>
                <a:latin typeface="NimbusSanNov" panose="02020500000000000000" pitchFamily="18" charset="0"/>
                <a:ea typeface="+mn-ea"/>
                <a:cs typeface="+mn-cs"/>
              </a:rPr>
              <a:t>Durchschnitt</a:t>
            </a:r>
            <a:r>
              <a:rPr lang="en-US" sz="2800" dirty="0">
                <a:solidFill>
                  <a:srgbClr val="000000"/>
                </a:solidFill>
                <a:latin typeface="NimbusSanNov" panose="02020500000000000000" pitchFamily="18" charset="0"/>
                <a:ea typeface="+mn-ea"/>
                <a:cs typeface="+mn-cs"/>
              </a:rPr>
              <a:t> Graubünden 23,1 % - Val </a:t>
            </a:r>
            <a:r>
              <a:rPr lang="en-US" sz="2800" dirty="0" err="1">
                <a:solidFill>
                  <a:srgbClr val="000000"/>
                </a:solidFill>
                <a:latin typeface="NimbusSanNov" panose="02020500000000000000" pitchFamily="18" charset="0"/>
                <a:ea typeface="+mn-ea"/>
                <a:cs typeface="+mn-cs"/>
              </a:rPr>
              <a:t>Müstair</a:t>
            </a:r>
            <a:r>
              <a:rPr lang="en-US" sz="2800" dirty="0">
                <a:solidFill>
                  <a:srgbClr val="000000"/>
                </a:solidFill>
                <a:latin typeface="NimbusSanNov" panose="02020500000000000000" pitchFamily="18" charset="0"/>
                <a:ea typeface="+mn-ea"/>
                <a:cs typeface="+mn-cs"/>
              </a:rPr>
              <a:t> 34,5%</a:t>
            </a:r>
          </a:p>
        </p:txBody>
      </p:sp>
      <p:sp>
        <p:nvSpPr>
          <p:cNvPr id="5" name="Foliennummernplatzhalter 4">
            <a:extLst>
              <a:ext uri="{FF2B5EF4-FFF2-40B4-BE49-F238E27FC236}">
                <a16:creationId xmlns:a16="http://schemas.microsoft.com/office/drawing/2014/main" id="{5C353AAC-37D1-110D-3788-4B49FCD63CC8}"/>
              </a:ext>
            </a:extLst>
          </p:cNvPr>
          <p:cNvSpPr>
            <a:spLocks noGrp="1"/>
          </p:cNvSpPr>
          <p:nvPr>
            <p:ph type="sldNum" sz="quarter" idx="10"/>
          </p:nvPr>
        </p:nvSpPr>
        <p:spPr>
          <a:xfrm>
            <a:off x="4800600" y="6381750"/>
            <a:ext cx="2133600" cy="476250"/>
          </a:xfrm>
        </p:spPr>
        <p:txBody>
          <a:bodyPr wrap="square" anchor="t">
            <a:normAutofit/>
          </a:bodyPr>
          <a:lstStyle/>
          <a:p>
            <a:pPr>
              <a:spcAft>
                <a:spcPts val="600"/>
              </a:spcAft>
            </a:pPr>
            <a:fld id="{F41C4A03-8ECE-4816-B68B-8587C2516B5D}" type="slidenum">
              <a:rPr lang="de-CH" smtClean="0"/>
              <a:pPr>
                <a:spcAft>
                  <a:spcPts val="600"/>
                </a:spcAft>
              </a:pPr>
              <a:t>13</a:t>
            </a:fld>
            <a:endParaRPr lang="de-CH"/>
          </a:p>
        </p:txBody>
      </p:sp>
      <p:pic>
        <p:nvPicPr>
          <p:cNvPr id="7" name="Inhaltsplatzhalter 6" descr="Ein Bild, das Karte, Text, Atlas enthält.&#10;&#10;KI-generierte Inhalte können fehlerhaft sein.">
            <a:extLst>
              <a:ext uri="{FF2B5EF4-FFF2-40B4-BE49-F238E27FC236}">
                <a16:creationId xmlns:a16="http://schemas.microsoft.com/office/drawing/2014/main" id="{68631945-B9CA-C504-C3FA-E42A3A0883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3153" y="1279274"/>
            <a:ext cx="5884031" cy="5105108"/>
          </a:xfrm>
        </p:spPr>
      </p:pic>
    </p:spTree>
    <p:extLst>
      <p:ext uri="{BB962C8B-B14F-4D97-AF65-F5344CB8AC3E}">
        <p14:creationId xmlns:p14="http://schemas.microsoft.com/office/powerpoint/2010/main" val="341354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9DF4E-D37D-F850-1EE9-D2AE5B14AFDB}"/>
              </a:ext>
            </a:extLst>
          </p:cNvPr>
          <p:cNvSpPr>
            <a:spLocks noGrp="1"/>
          </p:cNvSpPr>
          <p:nvPr>
            <p:ph type="title"/>
          </p:nvPr>
        </p:nvSpPr>
        <p:spPr>
          <a:xfrm>
            <a:off x="730492" y="400619"/>
            <a:ext cx="8478838" cy="428625"/>
          </a:xfrm>
        </p:spPr>
        <p:txBody>
          <a:bodyPr wrap="square" anchor="ctr">
            <a:noAutofit/>
          </a:bodyPr>
          <a:lstStyle/>
          <a:p>
            <a:r>
              <a:rPr lang="de-CH" sz="2800" dirty="0">
                <a:solidFill>
                  <a:srgbClr val="000000"/>
                </a:solidFill>
                <a:latin typeface="NimbusSanNov" panose="02020500000000000000" pitchFamily="18" charset="0"/>
                <a:ea typeface="+mn-ea"/>
                <a:cs typeface="+mn-cs"/>
              </a:rPr>
              <a:t>Veränderung Anzahl der Geburten 2014-2024: GR – 17 %</a:t>
            </a:r>
          </a:p>
        </p:txBody>
      </p:sp>
      <p:sp>
        <p:nvSpPr>
          <p:cNvPr id="3" name="Foliennummernplatzhalter 2">
            <a:extLst>
              <a:ext uri="{FF2B5EF4-FFF2-40B4-BE49-F238E27FC236}">
                <a16:creationId xmlns:a16="http://schemas.microsoft.com/office/drawing/2014/main" id="{E52D98BC-10D1-25D2-680C-276BFFD8551D}"/>
              </a:ext>
            </a:extLst>
          </p:cNvPr>
          <p:cNvSpPr>
            <a:spLocks noGrp="1"/>
          </p:cNvSpPr>
          <p:nvPr>
            <p:ph type="sldNum" sz="quarter" idx="10"/>
          </p:nvPr>
        </p:nvSpPr>
        <p:spPr>
          <a:xfrm>
            <a:off x="4800600" y="6381750"/>
            <a:ext cx="2133600" cy="476250"/>
          </a:xfrm>
        </p:spPr>
        <p:txBody>
          <a:bodyPr wrap="square" anchor="t">
            <a:normAutofit/>
          </a:bodyPr>
          <a:lstStyle/>
          <a:p>
            <a:pPr>
              <a:spcAft>
                <a:spcPts val="600"/>
              </a:spcAft>
            </a:pPr>
            <a:fld id="{9B9E9853-3BB9-4D55-BFBA-40DF0CA14DCE}" type="slidenum">
              <a:rPr lang="de-CH" smtClean="0"/>
              <a:pPr>
                <a:spcAft>
                  <a:spcPts val="600"/>
                </a:spcAft>
              </a:pPr>
              <a:t>14</a:t>
            </a:fld>
            <a:endParaRPr lang="de-CH"/>
          </a:p>
        </p:txBody>
      </p:sp>
      <p:pic>
        <p:nvPicPr>
          <p:cNvPr id="4" name="Grafik 3">
            <a:extLst>
              <a:ext uri="{FF2B5EF4-FFF2-40B4-BE49-F238E27FC236}">
                <a16:creationId xmlns:a16="http://schemas.microsoft.com/office/drawing/2014/main" id="{44979197-7DF1-B84C-7EDF-AF1E1AAE2AEF}"/>
              </a:ext>
            </a:extLst>
          </p:cNvPr>
          <p:cNvPicPr>
            <a:picLocks noChangeAspect="1"/>
          </p:cNvPicPr>
          <p:nvPr/>
        </p:nvPicPr>
        <p:blipFill>
          <a:blip r:embed="rId2"/>
          <a:stretch>
            <a:fillRect/>
          </a:stretch>
        </p:blipFill>
        <p:spPr>
          <a:xfrm>
            <a:off x="2935636" y="1083759"/>
            <a:ext cx="6320727" cy="5297991"/>
          </a:xfrm>
          <a:prstGeom prst="rect">
            <a:avLst/>
          </a:prstGeom>
        </p:spPr>
      </p:pic>
    </p:spTree>
    <p:extLst>
      <p:ext uri="{BB962C8B-B14F-4D97-AF65-F5344CB8AC3E}">
        <p14:creationId xmlns:p14="http://schemas.microsoft.com/office/powerpoint/2010/main" val="394865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9125-2534-61BC-0009-F83D709EC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1EC74-18F4-9B78-76F7-B907F243E9B5}"/>
              </a:ext>
            </a:extLst>
          </p:cNvPr>
          <p:cNvSpPr>
            <a:spLocks noGrp="1"/>
          </p:cNvSpPr>
          <p:nvPr>
            <p:ph type="title"/>
          </p:nvPr>
        </p:nvSpPr>
        <p:spPr>
          <a:xfrm>
            <a:off x="494522" y="220852"/>
            <a:ext cx="10859278" cy="690910"/>
          </a:xfrm>
        </p:spPr>
        <p:txBody>
          <a:bodyPr>
            <a:normAutofit fontScale="90000"/>
          </a:bodyPr>
          <a:lstStyle/>
          <a:p>
            <a:r>
              <a:rPr lang="de-CH" b="1" dirty="0">
                <a:latin typeface="Replica Pro" panose="020B0804020101020102" pitchFamily="34" charset="77"/>
              </a:rPr>
              <a:t>Jüngere, Ältere, Arbeitskräfte…</a:t>
            </a:r>
            <a:endParaRPr lang="de-CH" b="1" dirty="0">
              <a:latin typeface="NimbusSanNov" panose="02020500000000000000" pitchFamily="18" charset="0"/>
            </a:endParaRPr>
          </a:p>
        </p:txBody>
      </p:sp>
      <p:pic>
        <p:nvPicPr>
          <p:cNvPr id="8" name="Picture 7">
            <a:extLst>
              <a:ext uri="{FF2B5EF4-FFF2-40B4-BE49-F238E27FC236}">
                <a16:creationId xmlns:a16="http://schemas.microsoft.com/office/drawing/2014/main" id="{ABBEF6DC-5DBB-D27D-307D-FD66539BB753}"/>
              </a:ext>
            </a:extLst>
          </p:cNvPr>
          <p:cNvPicPr>
            <a:picLocks noChangeAspect="1"/>
          </p:cNvPicPr>
          <p:nvPr/>
        </p:nvPicPr>
        <p:blipFill>
          <a:blip r:embed="rId2"/>
          <a:stretch>
            <a:fillRect/>
          </a:stretch>
        </p:blipFill>
        <p:spPr>
          <a:xfrm>
            <a:off x="10061516" y="5400718"/>
            <a:ext cx="2006600" cy="1524000"/>
          </a:xfrm>
          <a:prstGeom prst="rect">
            <a:avLst/>
          </a:prstGeom>
        </p:spPr>
      </p:pic>
      <p:graphicFrame>
        <p:nvGraphicFramePr>
          <p:cNvPr id="5" name="Tabelle 4">
            <a:extLst>
              <a:ext uri="{FF2B5EF4-FFF2-40B4-BE49-F238E27FC236}">
                <a16:creationId xmlns:a16="http://schemas.microsoft.com/office/drawing/2014/main" id="{4D8AA7A9-8F9E-B912-766E-BE0D3A6A1D91}"/>
              </a:ext>
            </a:extLst>
          </p:cNvPr>
          <p:cNvGraphicFramePr>
            <a:graphicFrameLocks noGrp="1"/>
          </p:cNvGraphicFramePr>
          <p:nvPr>
            <p:extLst>
              <p:ext uri="{D42A27DB-BD31-4B8C-83A1-F6EECF244321}">
                <p14:modId xmlns:p14="http://schemas.microsoft.com/office/powerpoint/2010/main" val="3588326693"/>
              </p:ext>
            </p:extLst>
          </p:nvPr>
        </p:nvGraphicFramePr>
        <p:xfrm>
          <a:off x="549215" y="3712490"/>
          <a:ext cx="10163720" cy="1856726"/>
        </p:xfrm>
        <a:graphic>
          <a:graphicData uri="http://schemas.openxmlformats.org/drawingml/2006/table">
            <a:tbl>
              <a:tblPr/>
              <a:tblGrid>
                <a:gridCol w="2540930">
                  <a:extLst>
                    <a:ext uri="{9D8B030D-6E8A-4147-A177-3AD203B41FA5}">
                      <a16:colId xmlns:a16="http://schemas.microsoft.com/office/drawing/2014/main" val="2013280302"/>
                    </a:ext>
                  </a:extLst>
                </a:gridCol>
                <a:gridCol w="2540930">
                  <a:extLst>
                    <a:ext uri="{9D8B030D-6E8A-4147-A177-3AD203B41FA5}">
                      <a16:colId xmlns:a16="http://schemas.microsoft.com/office/drawing/2014/main" val="259090717"/>
                    </a:ext>
                  </a:extLst>
                </a:gridCol>
                <a:gridCol w="2540930">
                  <a:extLst>
                    <a:ext uri="{9D8B030D-6E8A-4147-A177-3AD203B41FA5}">
                      <a16:colId xmlns:a16="http://schemas.microsoft.com/office/drawing/2014/main" val="3733535530"/>
                    </a:ext>
                  </a:extLst>
                </a:gridCol>
                <a:gridCol w="2540930">
                  <a:extLst>
                    <a:ext uri="{9D8B030D-6E8A-4147-A177-3AD203B41FA5}">
                      <a16:colId xmlns:a16="http://schemas.microsoft.com/office/drawing/2014/main" val="2823851953"/>
                    </a:ext>
                  </a:extLst>
                </a:gridCol>
              </a:tblGrid>
              <a:tr h="50931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b="1" dirty="0">
                          <a:effectLst/>
                          <a:latin typeface="Arial" panose="020B0604020202020204" pitchFamily="34" charset="0"/>
                          <a:ea typeface="Arial" panose="020B0604020202020204" pitchFamily="34" charset="0"/>
                        </a:rPr>
                        <a:t>Arbeitskräfte-Lücke Graubünden (Wirtschaftsforum Graubünden, 2022)</a:t>
                      </a:r>
                      <a:r>
                        <a:rPr lang="de-DE" sz="1700" dirty="0">
                          <a:effectLst/>
                          <a:latin typeface="Arial" panose="020B0604020202020204" pitchFamily="34" charset="0"/>
                          <a:ea typeface="Arial" panose="020B0604020202020204" pitchFamily="34" charset="0"/>
                        </a:rPr>
                        <a:t> </a:t>
                      </a:r>
                      <a:endParaRPr lang="de-CH" sz="1700" dirty="0">
                        <a:effectLst/>
                        <a:latin typeface="Arial" panose="020B0604020202020204" pitchFamily="34" charset="0"/>
                        <a:ea typeface="Arial" panose="020B0604020202020204" pitchFamily="34" charset="0"/>
                      </a:endParaRPr>
                    </a:p>
                  </a:txBody>
                  <a:tcPr marL="97486" marR="97486" marT="48743" marB="487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3154957861"/>
                  </a:ext>
                </a:extLst>
              </a:tr>
              <a:tr h="2735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600" dirty="0">
                          <a:effectLst/>
                          <a:latin typeface="Arial" panose="020B0604020202020204" pitchFamily="34" charset="0"/>
                          <a:ea typeface="Arial" panose="020B0604020202020204" pitchFamily="34" charset="0"/>
                        </a:rPr>
                        <a:t> </a:t>
                      </a:r>
                      <a:endParaRPr lang="de-CH" sz="1900" dirty="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2020 </a:t>
                      </a:r>
                      <a:endParaRPr lang="de-CH" sz="17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2040</a:t>
                      </a:r>
                      <a:endParaRPr lang="de-CH" sz="17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Veränderung in %</a:t>
                      </a:r>
                      <a:endParaRPr lang="de-CH" sz="17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243892"/>
                  </a:ext>
                </a:extLst>
              </a:tr>
              <a:tr h="5367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600">
                          <a:effectLst/>
                          <a:latin typeface="Arial" panose="020B0604020202020204" pitchFamily="34" charset="0"/>
                          <a:ea typeface="Arial" panose="020B0604020202020204" pitchFamily="34" charset="0"/>
                        </a:rPr>
                        <a:t>Arbeitskräftebedarf (Vollzeitstellen)</a:t>
                      </a:r>
                      <a:endParaRPr lang="de-CH" sz="19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102’000</a:t>
                      </a:r>
                      <a:endParaRPr lang="de-CH" sz="17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a:solidFill>
                            <a:srgbClr val="000000"/>
                          </a:solidFill>
                          <a:effectLst/>
                          <a:latin typeface="Arial" panose="020B0604020202020204" pitchFamily="34" charset="0"/>
                          <a:ea typeface="Arial" panose="020B0604020202020204" pitchFamily="34" charset="0"/>
                        </a:rPr>
                        <a:t>123’000</a:t>
                      </a:r>
                      <a:endParaRPr lang="de-CH" sz="1700" dirty="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a:solidFill>
                            <a:srgbClr val="000000"/>
                          </a:solidFill>
                          <a:effectLst/>
                          <a:latin typeface="Arial" panose="020B0604020202020204" pitchFamily="34" charset="0"/>
                          <a:ea typeface="Arial" panose="020B0604020202020204" pitchFamily="34" charset="0"/>
                        </a:rPr>
                        <a:t>+20%</a:t>
                      </a:r>
                      <a:endParaRPr lang="de-CH" sz="1700" dirty="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2644738220"/>
                  </a:ext>
                </a:extLst>
              </a:tr>
              <a:tr h="5367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600" dirty="0">
                          <a:effectLst/>
                          <a:latin typeface="Arial" panose="020B0604020202020204" pitchFamily="34" charset="0"/>
                          <a:ea typeface="Arial" panose="020B0604020202020204" pitchFamily="34" charset="0"/>
                        </a:rPr>
                        <a:t>Arbeitskräfteangebot (Vollzeitstellen)</a:t>
                      </a:r>
                      <a:endParaRPr lang="de-CH" sz="1900" dirty="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102’000</a:t>
                      </a:r>
                      <a:endParaRPr lang="de-CH" sz="17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solidFill>
                            <a:srgbClr val="000000"/>
                          </a:solidFill>
                          <a:effectLst/>
                          <a:latin typeface="Arial" panose="020B0604020202020204" pitchFamily="34" charset="0"/>
                          <a:ea typeface="Arial" panose="020B0604020202020204" pitchFamily="34" charset="0"/>
                        </a:rPr>
                        <a:t>91’000</a:t>
                      </a:r>
                      <a:endParaRPr lang="de-CH" sz="170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a:solidFill>
                            <a:srgbClr val="000000"/>
                          </a:solidFill>
                          <a:effectLst/>
                          <a:latin typeface="Arial" panose="020B0604020202020204" pitchFamily="34" charset="0"/>
                          <a:ea typeface="Arial" panose="020B0604020202020204" pitchFamily="34" charset="0"/>
                        </a:rPr>
                        <a:t>-11 %</a:t>
                      </a:r>
                      <a:endParaRPr lang="de-CH" sz="1700" dirty="0">
                        <a:effectLst/>
                        <a:latin typeface="Arial" panose="020B0604020202020204" pitchFamily="34" charset="0"/>
                        <a:ea typeface="Arial" panose="020B0604020202020204" pitchFamily="34" charset="0"/>
                      </a:endParaRPr>
                    </a:p>
                  </a:txBody>
                  <a:tcPr marL="121559" marR="121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1982409854"/>
                  </a:ext>
                </a:extLst>
              </a:tr>
            </a:tbl>
          </a:graphicData>
        </a:graphic>
      </p:graphicFrame>
      <p:graphicFrame>
        <p:nvGraphicFramePr>
          <p:cNvPr id="6" name="Tabelle 5">
            <a:extLst>
              <a:ext uri="{FF2B5EF4-FFF2-40B4-BE49-F238E27FC236}">
                <a16:creationId xmlns:a16="http://schemas.microsoft.com/office/drawing/2014/main" id="{D5A6BD1E-83C4-A3B7-0E9D-B4FED4029B0B}"/>
              </a:ext>
            </a:extLst>
          </p:cNvPr>
          <p:cNvGraphicFramePr>
            <a:graphicFrameLocks noGrp="1"/>
          </p:cNvGraphicFramePr>
          <p:nvPr>
            <p:extLst>
              <p:ext uri="{D42A27DB-BD31-4B8C-83A1-F6EECF244321}">
                <p14:modId xmlns:p14="http://schemas.microsoft.com/office/powerpoint/2010/main" val="3326406320"/>
              </p:ext>
            </p:extLst>
          </p:nvPr>
        </p:nvGraphicFramePr>
        <p:xfrm>
          <a:off x="570305" y="1098155"/>
          <a:ext cx="10141236" cy="2484955"/>
        </p:xfrm>
        <a:graphic>
          <a:graphicData uri="http://schemas.openxmlformats.org/drawingml/2006/table">
            <a:tbl>
              <a:tblPr/>
              <a:tblGrid>
                <a:gridCol w="1680891">
                  <a:extLst>
                    <a:ext uri="{9D8B030D-6E8A-4147-A177-3AD203B41FA5}">
                      <a16:colId xmlns:a16="http://schemas.microsoft.com/office/drawing/2014/main" val="1718996358"/>
                    </a:ext>
                  </a:extLst>
                </a:gridCol>
                <a:gridCol w="1160084">
                  <a:extLst>
                    <a:ext uri="{9D8B030D-6E8A-4147-A177-3AD203B41FA5}">
                      <a16:colId xmlns:a16="http://schemas.microsoft.com/office/drawing/2014/main" val="1261255289"/>
                    </a:ext>
                  </a:extLst>
                </a:gridCol>
                <a:gridCol w="1274082">
                  <a:extLst>
                    <a:ext uri="{9D8B030D-6E8A-4147-A177-3AD203B41FA5}">
                      <a16:colId xmlns:a16="http://schemas.microsoft.com/office/drawing/2014/main" val="783586583"/>
                    </a:ext>
                  </a:extLst>
                </a:gridCol>
                <a:gridCol w="1426078">
                  <a:extLst>
                    <a:ext uri="{9D8B030D-6E8A-4147-A177-3AD203B41FA5}">
                      <a16:colId xmlns:a16="http://schemas.microsoft.com/office/drawing/2014/main" val="801292560"/>
                    </a:ext>
                  </a:extLst>
                </a:gridCol>
                <a:gridCol w="1108673">
                  <a:extLst>
                    <a:ext uri="{9D8B030D-6E8A-4147-A177-3AD203B41FA5}">
                      <a16:colId xmlns:a16="http://schemas.microsoft.com/office/drawing/2014/main" val="828464141"/>
                    </a:ext>
                  </a:extLst>
                </a:gridCol>
                <a:gridCol w="1108673">
                  <a:extLst>
                    <a:ext uri="{9D8B030D-6E8A-4147-A177-3AD203B41FA5}">
                      <a16:colId xmlns:a16="http://schemas.microsoft.com/office/drawing/2014/main" val="3184775132"/>
                    </a:ext>
                  </a:extLst>
                </a:gridCol>
                <a:gridCol w="1274082">
                  <a:extLst>
                    <a:ext uri="{9D8B030D-6E8A-4147-A177-3AD203B41FA5}">
                      <a16:colId xmlns:a16="http://schemas.microsoft.com/office/drawing/2014/main" val="3491324937"/>
                    </a:ext>
                  </a:extLst>
                </a:gridCol>
                <a:gridCol w="1108673">
                  <a:extLst>
                    <a:ext uri="{9D8B030D-6E8A-4147-A177-3AD203B41FA5}">
                      <a16:colId xmlns:a16="http://schemas.microsoft.com/office/drawing/2014/main" val="1107235352"/>
                    </a:ext>
                  </a:extLst>
                </a:gridCol>
              </a:tblGrid>
              <a:tr h="681930">
                <a:tc gridSpan="8">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b="1" dirty="0">
                          <a:effectLst/>
                          <a:latin typeface="Arial" panose="020B0604020202020204" pitchFamily="34" charset="0"/>
                          <a:ea typeface="Arial" panose="020B0604020202020204" pitchFamily="34" charset="0"/>
                        </a:rPr>
                        <a:t>Szenarien zur </a:t>
                      </a:r>
                      <a:r>
                        <a:rPr lang="de-DE" sz="1700" b="1" dirty="0" err="1">
                          <a:effectLst/>
                          <a:latin typeface="Arial" panose="020B0604020202020204" pitchFamily="34" charset="0"/>
                          <a:ea typeface="Arial" panose="020B0604020202020204" pitchFamily="34" charset="0"/>
                        </a:rPr>
                        <a:t>Bevölkerungsentwicklung</a:t>
                      </a:r>
                      <a:r>
                        <a:rPr lang="de-DE" sz="1700" b="1" dirty="0">
                          <a:effectLst/>
                          <a:latin typeface="Arial" panose="020B0604020202020204" pitchFamily="34" charset="0"/>
                          <a:ea typeface="Arial" panose="020B0604020202020204" pitchFamily="34" charset="0"/>
                        </a:rPr>
                        <a:t> der Schweiz und der Kantone 2025–2055 (Referenzszenario)</a:t>
                      </a:r>
                      <a:r>
                        <a:rPr lang="de-DE" sz="1700" dirty="0">
                          <a:effectLst/>
                          <a:latin typeface="Arial" panose="020B0604020202020204" pitchFamily="34" charset="0"/>
                          <a:ea typeface="Arial" panose="020B0604020202020204" pitchFamily="34" charset="0"/>
                        </a:rPr>
                        <a:t> </a:t>
                      </a:r>
                      <a:endParaRPr lang="de-CH" sz="1700" dirty="0">
                        <a:effectLst/>
                        <a:latin typeface="Arial" panose="020B0604020202020204" pitchFamily="34" charset="0"/>
                        <a:ea typeface="Arial" panose="020B0604020202020204" pitchFamily="34" charset="0"/>
                      </a:endParaRPr>
                    </a:p>
                  </a:txBody>
                  <a:tcPr marL="97486" marR="97486" marT="48743" marB="487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2888533609"/>
                  </a:ext>
                </a:extLst>
              </a:tr>
              <a:tr h="11077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 </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err="1">
                          <a:effectLst/>
                          <a:latin typeface="Arial" panose="020B0604020202020204" pitchFamily="34" charset="0"/>
                          <a:ea typeface="Arial" panose="020B0604020202020204" pitchFamily="34" charset="0"/>
                        </a:rPr>
                        <a:t>Bevölke-rung</a:t>
                      </a:r>
                      <a:r>
                        <a:rPr lang="de-DE" sz="1700" dirty="0">
                          <a:effectLst/>
                          <a:latin typeface="Arial" panose="020B0604020202020204" pitchFamily="34" charset="0"/>
                          <a:ea typeface="Arial" panose="020B0604020202020204" pitchFamily="34" charset="0"/>
                        </a:rPr>
                        <a:t> 2024</a:t>
                      </a:r>
                      <a:endParaRPr lang="de-CH" sz="1700" dirty="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err="1">
                          <a:effectLst/>
                          <a:latin typeface="Arial" panose="020B0604020202020204" pitchFamily="34" charset="0"/>
                          <a:ea typeface="Arial" panose="020B0604020202020204" pitchFamily="34" charset="0"/>
                        </a:rPr>
                        <a:t>Bevölke-rung</a:t>
                      </a:r>
                      <a:r>
                        <a:rPr lang="de-DE" sz="1700" dirty="0">
                          <a:effectLst/>
                          <a:latin typeface="Arial" panose="020B0604020202020204" pitchFamily="34" charset="0"/>
                          <a:ea typeface="Arial" panose="020B0604020202020204" pitchFamily="34" charset="0"/>
                        </a:rPr>
                        <a:t> 2055 </a:t>
                      </a:r>
                      <a:endParaRPr lang="de-CH" sz="1700" dirty="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Entwicklung Bevölkerung 2024-2055</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Jugend-quotient 2024</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Jugend-quotient 2055</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Alters-</a:t>
                      </a:r>
                      <a:br>
                        <a:rPr lang="de-DE" sz="1700">
                          <a:effectLst/>
                          <a:latin typeface="Arial" panose="020B0604020202020204" pitchFamily="34" charset="0"/>
                          <a:ea typeface="Arial" panose="020B0604020202020204" pitchFamily="34" charset="0"/>
                        </a:rPr>
                      </a:br>
                      <a:r>
                        <a:rPr lang="de-DE" sz="1700">
                          <a:effectLst/>
                          <a:latin typeface="Arial" panose="020B0604020202020204" pitchFamily="34" charset="0"/>
                          <a:ea typeface="Arial" panose="020B0604020202020204" pitchFamily="34" charset="0"/>
                        </a:rPr>
                        <a:t>quotient 2024</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solidFill>
                            <a:srgbClr val="000000"/>
                          </a:solidFill>
                          <a:effectLst/>
                          <a:latin typeface="Arial" panose="020B0604020202020204" pitchFamily="34" charset="0"/>
                          <a:ea typeface="Arial" panose="020B0604020202020204" pitchFamily="34" charset="0"/>
                        </a:rPr>
                        <a:t>Alters-</a:t>
                      </a:r>
                      <a:br>
                        <a:rPr lang="de-DE" sz="1700">
                          <a:solidFill>
                            <a:srgbClr val="000000"/>
                          </a:solidFill>
                          <a:effectLst/>
                          <a:latin typeface="Arial" panose="020B0604020202020204" pitchFamily="34" charset="0"/>
                          <a:ea typeface="Arial" panose="020B0604020202020204" pitchFamily="34" charset="0"/>
                        </a:rPr>
                      </a:br>
                      <a:r>
                        <a:rPr lang="de-DE" sz="1700">
                          <a:solidFill>
                            <a:srgbClr val="000000"/>
                          </a:solidFill>
                          <a:effectLst/>
                          <a:latin typeface="Arial" panose="020B0604020202020204" pitchFamily="34" charset="0"/>
                          <a:ea typeface="Arial" panose="020B0604020202020204" pitchFamily="34" charset="0"/>
                        </a:rPr>
                        <a:t>quotient 2055</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1617940423"/>
                  </a:ext>
                </a:extLst>
              </a:tr>
              <a:tr h="34762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Schweiz</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9,11 Mio.</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10,47 Mio.</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+15%</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33</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31</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32</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solidFill>
                            <a:srgbClr val="000000"/>
                          </a:solidFill>
                          <a:effectLst/>
                          <a:latin typeface="Arial" panose="020B0604020202020204" pitchFamily="34" charset="0"/>
                          <a:ea typeface="Arial" panose="020B0604020202020204" pitchFamily="34" charset="0"/>
                        </a:rPr>
                        <a:t>45</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1461646056"/>
                  </a:ext>
                </a:extLst>
              </a:tr>
              <a:tr h="34762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Graubünden</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a:effectLst/>
                          <a:latin typeface="Arial" panose="020B0604020202020204" pitchFamily="34" charset="0"/>
                          <a:ea typeface="Arial" panose="020B0604020202020204" pitchFamily="34" charset="0"/>
                        </a:rPr>
                        <a:t>207 000</a:t>
                      </a:r>
                      <a:endParaRPr lang="de-CH" sz="1700" dirty="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213 000</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+3%</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30</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28</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a:effectLst/>
                          <a:latin typeface="Arial" panose="020B0604020202020204" pitchFamily="34" charset="0"/>
                          <a:ea typeface="Arial" panose="020B0604020202020204" pitchFamily="34" charset="0"/>
                        </a:rPr>
                        <a:t>40</a:t>
                      </a:r>
                      <a:endParaRPr lang="de-CH" sz="170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buNone/>
                      </a:pPr>
                      <a:r>
                        <a:rPr lang="de-DE" sz="1700" dirty="0">
                          <a:solidFill>
                            <a:srgbClr val="000000"/>
                          </a:solidFill>
                          <a:effectLst/>
                          <a:latin typeface="Arial" panose="020B0604020202020204" pitchFamily="34" charset="0"/>
                          <a:ea typeface="Arial" panose="020B0604020202020204" pitchFamily="34" charset="0"/>
                        </a:rPr>
                        <a:t>60</a:t>
                      </a:r>
                      <a:endParaRPr lang="de-CH" sz="1700" dirty="0">
                        <a:effectLst/>
                        <a:latin typeface="Arial" panose="020B0604020202020204" pitchFamily="34" charset="0"/>
                        <a:ea typeface="Arial" panose="020B0604020202020204" pitchFamily="34" charset="0"/>
                      </a:endParaRPr>
                    </a:p>
                  </a:txBody>
                  <a:tcPr marL="83430" marR="83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2670000285"/>
                  </a:ext>
                </a:extLst>
              </a:tr>
            </a:tbl>
          </a:graphicData>
        </a:graphic>
      </p:graphicFrame>
    </p:spTree>
    <p:extLst>
      <p:ext uri="{BB962C8B-B14F-4D97-AF65-F5344CB8AC3E}">
        <p14:creationId xmlns:p14="http://schemas.microsoft.com/office/powerpoint/2010/main" val="126865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B14C4-51A7-067B-D62E-B3FFD67AB69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F2C7100-817F-2110-34E9-C9DFC94B9486}"/>
              </a:ext>
            </a:extLst>
          </p:cNvPr>
          <p:cNvPicPr>
            <a:picLocks noChangeAspect="1"/>
          </p:cNvPicPr>
          <p:nvPr/>
        </p:nvPicPr>
        <p:blipFill>
          <a:blip r:embed="rId2"/>
          <a:stretch>
            <a:fillRect/>
          </a:stretch>
        </p:blipFill>
        <p:spPr>
          <a:xfrm>
            <a:off x="10061516" y="5400718"/>
            <a:ext cx="2006600" cy="1524000"/>
          </a:xfrm>
          <a:prstGeom prst="rect">
            <a:avLst/>
          </a:prstGeom>
        </p:spPr>
      </p:pic>
      <p:graphicFrame>
        <p:nvGraphicFramePr>
          <p:cNvPr id="4" name="Diagramm 3">
            <a:extLst>
              <a:ext uri="{FF2B5EF4-FFF2-40B4-BE49-F238E27FC236}">
                <a16:creationId xmlns:a16="http://schemas.microsoft.com/office/drawing/2014/main" id="{BB6BEAA0-8AC1-1184-8918-8015405FBBE4}"/>
              </a:ext>
            </a:extLst>
          </p:cNvPr>
          <p:cNvGraphicFramePr/>
          <p:nvPr>
            <p:extLst>
              <p:ext uri="{D42A27DB-BD31-4B8C-83A1-F6EECF244321}">
                <p14:modId xmlns:p14="http://schemas.microsoft.com/office/powerpoint/2010/main" val="1367273683"/>
              </p:ext>
            </p:extLst>
          </p:nvPr>
        </p:nvGraphicFramePr>
        <p:xfrm>
          <a:off x="1184784" y="561229"/>
          <a:ext cx="8876731" cy="5487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59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7797B-8B72-846E-A7EE-B708948EC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0EFBD-C0D0-04C2-045D-55863618CCB2}"/>
              </a:ext>
            </a:extLst>
          </p:cNvPr>
          <p:cNvSpPr>
            <a:spLocks noGrp="1"/>
          </p:cNvSpPr>
          <p:nvPr>
            <p:ph type="title"/>
          </p:nvPr>
        </p:nvSpPr>
        <p:spPr>
          <a:xfrm>
            <a:off x="567612" y="365126"/>
            <a:ext cx="10515600" cy="595927"/>
          </a:xfrm>
        </p:spPr>
        <p:txBody>
          <a:bodyPr>
            <a:normAutofit fontScale="90000"/>
          </a:bodyPr>
          <a:lstStyle/>
          <a:p>
            <a:r>
              <a:rPr lang="de-CH" b="1" dirty="0">
                <a:latin typeface="Replica Pro" panose="020B0804020101020102" pitchFamily="34" charset="77"/>
              </a:rPr>
              <a:t>Erkenntnis</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2B873660-F478-D847-0B6D-48FC784B6EC1}"/>
              </a:ext>
            </a:extLst>
          </p:cNvPr>
          <p:cNvSpPr>
            <a:spLocks noGrp="1"/>
          </p:cNvSpPr>
          <p:nvPr>
            <p:ph idx="1"/>
          </p:nvPr>
        </p:nvSpPr>
        <p:spPr>
          <a:xfrm>
            <a:off x="567612" y="1155290"/>
            <a:ext cx="11039670" cy="4004540"/>
          </a:xfrm>
        </p:spPr>
        <p:txBody>
          <a:bodyPr>
            <a:noAutofit/>
          </a:bodyPr>
          <a:lstStyle/>
          <a:p>
            <a:r>
              <a:rPr lang="de-DE" dirty="0">
                <a:latin typeface="NimbusSanNov" panose="02020500000000000000"/>
              </a:rPr>
              <a:t>Der Arbeitskräftebedarf im Kanton Graubünden nimmt zu - und das Arbeitskräfteangebot im Kanton in derselben Zeit ab. Mit dem Resultat, dass der Kanton Graubünden bereits in 14 Jahren ungefähr </a:t>
            </a:r>
            <a:r>
              <a:rPr lang="de-DE" b="1" i="1" dirty="0">
                <a:latin typeface="NimbusSanNov" panose="02020500000000000000"/>
              </a:rPr>
              <a:t>jede vierte Stelle</a:t>
            </a:r>
            <a:r>
              <a:rPr lang="de-DE" dirty="0">
                <a:latin typeface="NimbusSanNov" panose="02020500000000000000"/>
              </a:rPr>
              <a:t> nicht mehr durch die vorhandene Arbeitsbevölkerung decken kann.</a:t>
            </a:r>
            <a:endParaRPr lang="de-CH" dirty="0">
              <a:latin typeface="NimbusSanNov" panose="02020500000000000000"/>
            </a:endParaRPr>
          </a:p>
          <a:p>
            <a:pPr marL="0" indent="0">
              <a:buNone/>
            </a:pPr>
            <a:endParaRPr lang="de-CH" dirty="0">
              <a:latin typeface="NimbusSanNov" panose="02020500000000000000"/>
            </a:endParaRPr>
          </a:p>
          <a:p>
            <a:r>
              <a:rPr lang="de-DE" dirty="0">
                <a:latin typeface="NimbusSanNov" panose="02020500000000000000"/>
              </a:rPr>
              <a:t>Das Wirtschaftsforum Graubünden spricht deshalb für Graubünden nicht mehr von Fachkräftemangel, sondern von einem generellen Arbeitskräftemangel (also von einem Mangel, der weit über bestimmte spezialisierte Berufsgruppen hinausgeht). </a:t>
            </a:r>
            <a:endParaRPr lang="de-CH" dirty="0">
              <a:latin typeface="NimbusSanNov" panose="02020500000000000000"/>
            </a:endParaRPr>
          </a:p>
        </p:txBody>
      </p:sp>
      <p:pic>
        <p:nvPicPr>
          <p:cNvPr id="8" name="Picture 7">
            <a:extLst>
              <a:ext uri="{FF2B5EF4-FFF2-40B4-BE49-F238E27FC236}">
                <a16:creationId xmlns:a16="http://schemas.microsoft.com/office/drawing/2014/main" id="{108D0F0E-8263-D14A-958D-78F27C4F16A8}"/>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59588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C051-B11C-7C43-B350-246E538F5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E7054-3D62-A635-C61C-7FEE06971DD5}"/>
              </a:ext>
            </a:extLst>
          </p:cNvPr>
          <p:cNvSpPr>
            <a:spLocks noGrp="1"/>
          </p:cNvSpPr>
          <p:nvPr>
            <p:ph type="title"/>
          </p:nvPr>
        </p:nvSpPr>
        <p:spPr>
          <a:xfrm>
            <a:off x="642257" y="333401"/>
            <a:ext cx="10515600" cy="558606"/>
          </a:xfrm>
        </p:spPr>
        <p:txBody>
          <a:bodyPr>
            <a:normAutofit fontScale="90000"/>
          </a:bodyPr>
          <a:lstStyle/>
          <a:p>
            <a:r>
              <a:rPr lang="de-CH" b="1" dirty="0">
                <a:latin typeface="Replica Pro" panose="020B0804020101020102" pitchFamily="34" charset="77"/>
              </a:rPr>
              <a:t>Gesundheitswesen</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1B458FF6-1FCA-5578-D998-8EB9EEC2BCA5}"/>
              </a:ext>
            </a:extLst>
          </p:cNvPr>
          <p:cNvSpPr>
            <a:spLocks noGrp="1"/>
          </p:cNvSpPr>
          <p:nvPr>
            <p:ph idx="1"/>
          </p:nvPr>
        </p:nvSpPr>
        <p:spPr>
          <a:xfrm>
            <a:off x="642257" y="1117571"/>
            <a:ext cx="10515600" cy="5208584"/>
          </a:xfrm>
        </p:spPr>
        <p:txBody>
          <a:bodyPr>
            <a:normAutofit/>
          </a:bodyPr>
          <a:lstStyle/>
          <a:p>
            <a:pPr marL="342900" indent="-342900">
              <a:buFont typeface="Wingdings" panose="05000000000000000000" pitchFamily="2" charset="2"/>
              <a:buChar char="§"/>
            </a:pPr>
            <a:r>
              <a:rPr lang="de-DE" dirty="0">
                <a:latin typeface="NimbusSanNov" panose="02020500000000000000"/>
              </a:rPr>
              <a:t>Im Gesundheitswesen herrscht bereits heute und schweizweit ein struktureller Arbeitskräftemangel. </a:t>
            </a:r>
          </a:p>
          <a:p>
            <a:pPr marL="342900" indent="-342900">
              <a:buFont typeface="Wingdings" panose="05000000000000000000" pitchFamily="2" charset="2"/>
              <a:buChar char="§"/>
            </a:pPr>
            <a:r>
              <a:rPr lang="de-DE" dirty="0">
                <a:latin typeface="NimbusSanNov" panose="02020500000000000000"/>
              </a:rPr>
              <a:t>Fast die Hälfte der Ärztinnen und Ärzte sowie rund ein Drittel des Pflegepersonals schweizweit wurden im Ausland ausgebildet. In Graubünden und insbesondere den Bündner Südtälern ist diese Zahl noch deutlich höher. </a:t>
            </a:r>
          </a:p>
          <a:p>
            <a:pPr marL="342900" indent="-342900">
              <a:buFont typeface="Wingdings" panose="05000000000000000000" pitchFamily="2" charset="2"/>
              <a:buChar char="§"/>
            </a:pPr>
            <a:r>
              <a:rPr lang="de-DE" dirty="0">
                <a:latin typeface="NimbusSanNov" panose="02020500000000000000"/>
              </a:rPr>
              <a:t>Mit einer Annahme der Initiative könnte es gerade für Regionalspitäler und Pflegeeinrichtungen in Randregionen unmöglich werden, genügend Personal zu rekrutieren, weil keine Mitarbeitenden aus dem Ausland rekrutiert werden können. </a:t>
            </a:r>
          </a:p>
          <a:p>
            <a:pPr marL="342900" indent="-342900">
              <a:buFont typeface="Wingdings" panose="05000000000000000000" pitchFamily="2" charset="2"/>
              <a:buChar char="§"/>
            </a:pPr>
            <a:r>
              <a:rPr lang="de-DE" dirty="0">
                <a:latin typeface="NimbusSanNov" panose="02020500000000000000"/>
              </a:rPr>
              <a:t>Dabei ist gerade Graubünden mit seiner älteren Bevölkerung auf ausreichend medizinisches Personal angewiesen.</a:t>
            </a:r>
            <a:endParaRPr lang="de-CH" dirty="0">
              <a:highlight>
                <a:srgbClr val="FFFF00"/>
              </a:highlight>
              <a:latin typeface="NimbusSanNov" panose="02020500000000000000"/>
            </a:endParaRPr>
          </a:p>
        </p:txBody>
      </p:sp>
      <p:pic>
        <p:nvPicPr>
          <p:cNvPr id="8" name="Picture 7">
            <a:extLst>
              <a:ext uri="{FF2B5EF4-FFF2-40B4-BE49-F238E27FC236}">
                <a16:creationId xmlns:a16="http://schemas.microsoft.com/office/drawing/2014/main" id="{BE25E9CF-5F43-52AB-939C-7EBC3B58077D}"/>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275473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6832-B386-5720-3036-92BC18F3F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3C91E-9DFE-2DFA-0261-3F199976B4FB}"/>
              </a:ext>
            </a:extLst>
          </p:cNvPr>
          <p:cNvSpPr>
            <a:spLocks noGrp="1"/>
          </p:cNvSpPr>
          <p:nvPr>
            <p:ph type="title"/>
          </p:nvPr>
        </p:nvSpPr>
        <p:spPr>
          <a:xfrm>
            <a:off x="642257" y="333401"/>
            <a:ext cx="10515600" cy="558606"/>
          </a:xfrm>
        </p:spPr>
        <p:txBody>
          <a:bodyPr>
            <a:normAutofit fontScale="90000"/>
          </a:bodyPr>
          <a:lstStyle/>
          <a:p>
            <a:r>
              <a:rPr lang="de-CH" b="1" dirty="0">
                <a:latin typeface="Replica Pro" panose="020B0804020101020102" pitchFamily="34" charset="77"/>
              </a:rPr>
              <a:t>GRV Poschiavo</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20433BE4-6341-8CF1-7F5C-8BF636E9CEDD}"/>
              </a:ext>
            </a:extLst>
          </p:cNvPr>
          <p:cNvSpPr>
            <a:spLocks noGrp="1"/>
          </p:cNvSpPr>
          <p:nvPr>
            <p:ph idx="1"/>
          </p:nvPr>
        </p:nvSpPr>
        <p:spPr>
          <a:xfrm>
            <a:off x="642257" y="1117571"/>
            <a:ext cx="10515600" cy="4116902"/>
          </a:xfrm>
        </p:spPr>
        <p:txBody>
          <a:bodyPr>
            <a:normAutofit/>
          </a:bodyPr>
          <a:lstStyle/>
          <a:p>
            <a:r>
              <a:rPr lang="de-CH" dirty="0">
                <a:latin typeface="NimbusSanNov" panose="02020500000000000000"/>
              </a:rPr>
              <a:t>Die GVR Poschiavo hatte Ende 2024 insgesamt 4'604 Einwohnerinnen und Einwohner, davon 1’317 Personen über 65 (also 28.6% Anteil). Im Jahr 2055 wird die GVR Poschiavo gemäss mittlerem Szenario der Bevölkerungsprognosen 4'588 Einwohnerinnen und Einwohner haben, davon 1’458 Personen über 65 (also 31.8% Anteil).</a:t>
            </a:r>
          </a:p>
          <a:p>
            <a:endParaRPr lang="de-CH" dirty="0">
              <a:latin typeface="NimbusSanNov" panose="02020500000000000000"/>
            </a:endParaRPr>
          </a:p>
          <a:p>
            <a:r>
              <a:rPr lang="de-CH" dirty="0">
                <a:latin typeface="NimbusSanNov" panose="02020500000000000000"/>
              </a:rPr>
              <a:t>Im Centro </a:t>
            </a:r>
            <a:r>
              <a:rPr lang="de-CH" dirty="0" err="1">
                <a:latin typeface="NimbusSanNov" panose="02020500000000000000"/>
              </a:rPr>
              <a:t>Sanitario</a:t>
            </a:r>
            <a:r>
              <a:rPr lang="de-CH" dirty="0">
                <a:latin typeface="NimbusSanNov" panose="02020500000000000000"/>
              </a:rPr>
              <a:t> Val Poschiavo liegt der Anteil nicht in der Schweiz wohnhaften Mitarbeitenden bei 48%. Der Anteil ausländischen Mitarbeitenden liegt bei ca. 55%.  </a:t>
            </a:r>
          </a:p>
        </p:txBody>
      </p:sp>
      <p:pic>
        <p:nvPicPr>
          <p:cNvPr id="8" name="Picture 7">
            <a:extLst>
              <a:ext uri="{FF2B5EF4-FFF2-40B4-BE49-F238E27FC236}">
                <a16:creationId xmlns:a16="http://schemas.microsoft.com/office/drawing/2014/main" id="{D161615D-E82D-9A98-1676-A3B3406A2CBE}"/>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52355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3144-B905-7D4C-9831-777B90BC49ED}"/>
              </a:ext>
            </a:extLst>
          </p:cNvPr>
          <p:cNvSpPr>
            <a:spLocks noGrp="1"/>
          </p:cNvSpPr>
          <p:nvPr>
            <p:ph type="title"/>
          </p:nvPr>
        </p:nvSpPr>
        <p:spPr>
          <a:xfrm>
            <a:off x="838200" y="365125"/>
            <a:ext cx="10515600" cy="819863"/>
          </a:xfrm>
        </p:spPr>
        <p:txBody>
          <a:bodyPr>
            <a:normAutofit/>
          </a:bodyPr>
          <a:lstStyle/>
          <a:p>
            <a:r>
              <a:rPr lang="de-CH" sz="4000" b="1" dirty="0">
                <a:latin typeface="Replica Pro" panose="020B0804020101020102" pitchFamily="34" charset="77"/>
              </a:rPr>
              <a:t>Präsentation von Jon Pult und Peter Peyer</a:t>
            </a:r>
          </a:p>
        </p:txBody>
      </p:sp>
      <p:sp>
        <p:nvSpPr>
          <p:cNvPr id="3" name="Content Placeholder 2">
            <a:extLst>
              <a:ext uri="{FF2B5EF4-FFF2-40B4-BE49-F238E27FC236}">
                <a16:creationId xmlns:a16="http://schemas.microsoft.com/office/drawing/2014/main" id="{69C81DDA-5F35-5244-9A3E-C122C857AF60}"/>
              </a:ext>
            </a:extLst>
          </p:cNvPr>
          <p:cNvSpPr>
            <a:spLocks noGrp="1"/>
          </p:cNvSpPr>
          <p:nvPr>
            <p:ph idx="1"/>
          </p:nvPr>
        </p:nvSpPr>
        <p:spPr>
          <a:xfrm>
            <a:off x="838200" y="1457282"/>
            <a:ext cx="10515600" cy="5127725"/>
          </a:xfrm>
        </p:spPr>
        <p:txBody>
          <a:bodyPr>
            <a:normAutofit/>
          </a:bodyPr>
          <a:lstStyle/>
          <a:p>
            <a:pPr marL="514350" indent="-514350">
              <a:buFont typeface="+mj-lt"/>
              <a:buAutoNum type="arabicPeriod"/>
            </a:pPr>
            <a:r>
              <a:rPr lang="en-GB" dirty="0" err="1">
                <a:solidFill>
                  <a:srgbClr val="000000"/>
                </a:solidFill>
                <a:latin typeface="NimbusSanNov" panose="02020500000000000000" pitchFamily="18" charset="0"/>
              </a:rPr>
              <a:t>Inhalt</a:t>
            </a:r>
            <a:r>
              <a:rPr lang="en-GB" dirty="0">
                <a:solidFill>
                  <a:srgbClr val="000000"/>
                </a:solidFill>
                <a:latin typeface="NimbusSanNov" panose="02020500000000000000" pitchFamily="18" charset="0"/>
              </a:rPr>
              <a:t> der </a:t>
            </a:r>
            <a:r>
              <a:rPr lang="en-GB" dirty="0" err="1">
                <a:solidFill>
                  <a:srgbClr val="000000"/>
                </a:solidFill>
                <a:latin typeface="NimbusSanNov" panose="02020500000000000000" pitchFamily="18" charset="0"/>
              </a:rPr>
              <a:t>Volksinitiative</a:t>
            </a:r>
            <a:r>
              <a:rPr lang="en-GB" dirty="0">
                <a:solidFill>
                  <a:srgbClr val="000000"/>
                </a:solidFill>
                <a:latin typeface="NimbusSanNov" panose="02020500000000000000" pitchFamily="18" charset="0"/>
              </a:rPr>
              <a:t> </a:t>
            </a:r>
            <a:r>
              <a:rPr lang="de-DE" dirty="0"/>
              <a:t>«Keine 10-Millionen-Schweiz! (Nachhaltigkeitsinitiative)» (JP)</a:t>
            </a:r>
          </a:p>
          <a:p>
            <a:pPr marL="514350" indent="-514350">
              <a:buFont typeface="+mj-lt"/>
              <a:buAutoNum type="arabicPeriod"/>
            </a:pPr>
            <a:endParaRPr lang="en-GB" dirty="0">
              <a:solidFill>
                <a:srgbClr val="000000"/>
              </a:solidFill>
              <a:latin typeface="NimbusSanNov" panose="02020500000000000000" pitchFamily="18" charset="0"/>
            </a:endParaRPr>
          </a:p>
          <a:p>
            <a:pPr marL="514350" indent="-514350" algn="l">
              <a:buFont typeface="+mj-lt"/>
              <a:buAutoNum type="arabicPeriod"/>
            </a:pPr>
            <a:r>
              <a:rPr lang="en-GB" dirty="0">
                <a:solidFill>
                  <a:srgbClr val="000000"/>
                </a:solidFill>
                <a:latin typeface="NimbusSanNov" panose="02020500000000000000" pitchFamily="18" charset="0"/>
              </a:rPr>
              <a:t>Nationale und </a:t>
            </a:r>
            <a:r>
              <a:rPr lang="en-GB" dirty="0" err="1">
                <a:solidFill>
                  <a:srgbClr val="000000"/>
                </a:solidFill>
                <a:latin typeface="NimbusSanNov" panose="02020500000000000000" pitchFamily="18" charset="0"/>
              </a:rPr>
              <a:t>internationale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Auswirkungen</a:t>
            </a:r>
            <a:r>
              <a:rPr lang="en-GB" dirty="0">
                <a:solidFill>
                  <a:srgbClr val="000000"/>
                </a:solidFill>
                <a:latin typeface="NimbusSanNov" panose="02020500000000000000" pitchFamily="18" charset="0"/>
              </a:rPr>
              <a:t> der Initiative (JP)</a:t>
            </a:r>
          </a:p>
          <a:p>
            <a:pPr marL="514350" indent="-514350" algn="l">
              <a:buFont typeface="+mj-lt"/>
              <a:buAutoNum type="arabicPeriod"/>
            </a:pPr>
            <a:endParaRPr lang="en-GB" dirty="0">
              <a:solidFill>
                <a:srgbClr val="000000"/>
              </a:solidFill>
              <a:latin typeface="NimbusSanNov" panose="02020500000000000000" pitchFamily="18" charset="0"/>
            </a:endParaRPr>
          </a:p>
          <a:p>
            <a:pPr marL="514350" indent="-514350" algn="l">
              <a:buFont typeface="+mj-lt"/>
              <a:buAutoNum type="arabicPeriod"/>
            </a:pPr>
            <a:r>
              <a:rPr lang="en-GB" dirty="0" err="1">
                <a:solidFill>
                  <a:srgbClr val="000000"/>
                </a:solidFill>
                <a:latin typeface="NimbusSanNov" panose="02020500000000000000" pitchFamily="18" charset="0"/>
              </a:rPr>
              <a:t>Warum</a:t>
            </a:r>
            <a:r>
              <a:rPr lang="en-GB" dirty="0">
                <a:solidFill>
                  <a:srgbClr val="000000"/>
                </a:solidFill>
                <a:latin typeface="NimbusSanNov" panose="02020500000000000000" pitchFamily="18" charset="0"/>
              </a:rPr>
              <a:t> Graubünden auf </a:t>
            </a:r>
            <a:r>
              <a:rPr lang="en-GB" dirty="0" err="1">
                <a:solidFill>
                  <a:srgbClr val="000000"/>
                </a:solidFill>
                <a:latin typeface="NimbusSanNov" panose="02020500000000000000" pitchFamily="18" charset="0"/>
              </a:rPr>
              <a:t>Zuwanderung</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angewiesen</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ist</a:t>
            </a:r>
            <a:r>
              <a:rPr lang="en-GB" dirty="0">
                <a:solidFill>
                  <a:srgbClr val="000000"/>
                </a:solidFill>
                <a:latin typeface="NimbusSanNov" panose="02020500000000000000" pitchFamily="18" charset="0"/>
              </a:rPr>
              <a:t> (PP)</a:t>
            </a:r>
          </a:p>
          <a:p>
            <a:pPr marL="514350" indent="-514350" algn="l">
              <a:buFont typeface="+mj-lt"/>
              <a:buAutoNum type="arabicPeriod"/>
            </a:pPr>
            <a:endParaRPr lang="en-GB" dirty="0">
              <a:solidFill>
                <a:srgbClr val="000000"/>
              </a:solidFill>
              <a:latin typeface="NimbusSanNov" panose="02020500000000000000" pitchFamily="18" charset="0"/>
            </a:endParaRPr>
          </a:p>
          <a:p>
            <a:pPr marL="514350" indent="-514350" algn="l">
              <a:buFont typeface="+mj-lt"/>
              <a:buAutoNum type="arabicPeriod"/>
            </a:pPr>
            <a:r>
              <a:rPr lang="en-GB" b="0" i="0" u="none" strike="noStrike" dirty="0" err="1">
                <a:solidFill>
                  <a:srgbClr val="000000"/>
                </a:solidFill>
                <a:effectLst/>
                <a:latin typeface="NimbusSanNov" panose="02020500000000000000" pitchFamily="18" charset="0"/>
              </a:rPr>
              <a:t>Fazit</a:t>
            </a:r>
            <a:endParaRPr lang="en-GB" b="0" i="0" u="none" strike="noStrike" dirty="0">
              <a:solidFill>
                <a:srgbClr val="000000"/>
              </a:solidFill>
              <a:effectLst/>
              <a:latin typeface="NimbusSanNov" panose="02020500000000000000" pitchFamily="18" charset="0"/>
            </a:endParaRPr>
          </a:p>
          <a:p>
            <a:pPr algn="l"/>
            <a:endParaRPr lang="en-GB" b="0" i="0" u="none" strike="noStrike" dirty="0">
              <a:solidFill>
                <a:srgbClr val="000000"/>
              </a:solidFill>
              <a:effectLst/>
              <a:latin typeface="NimbusSanNov" panose="02020500000000000000" pitchFamily="18" charset="0"/>
            </a:endParaRPr>
          </a:p>
        </p:txBody>
      </p:sp>
      <p:pic>
        <p:nvPicPr>
          <p:cNvPr id="10" name="Picture 9">
            <a:extLst>
              <a:ext uri="{FF2B5EF4-FFF2-40B4-BE49-F238E27FC236}">
                <a16:creationId xmlns:a16="http://schemas.microsoft.com/office/drawing/2014/main" id="{DCEB5008-8AE4-B6E7-F915-5A5B734FBAD9}"/>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06377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4255F-789D-CB89-AAA9-E0332A635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AEDE8-E8ED-7691-6714-5FE2EF8F8BB3}"/>
              </a:ext>
            </a:extLst>
          </p:cNvPr>
          <p:cNvSpPr>
            <a:spLocks noGrp="1"/>
          </p:cNvSpPr>
          <p:nvPr>
            <p:ph type="title"/>
          </p:nvPr>
        </p:nvSpPr>
        <p:spPr>
          <a:xfrm>
            <a:off x="642257" y="333401"/>
            <a:ext cx="10515600" cy="558606"/>
          </a:xfrm>
        </p:spPr>
        <p:txBody>
          <a:bodyPr>
            <a:normAutofit fontScale="90000"/>
          </a:bodyPr>
          <a:lstStyle/>
          <a:p>
            <a:r>
              <a:rPr lang="de-CH" b="1" dirty="0">
                <a:latin typeface="Replica Pro" panose="020B0804020101020102" pitchFamily="34" charset="77"/>
              </a:rPr>
              <a:t>GRV </a:t>
            </a:r>
            <a:r>
              <a:rPr lang="de-CH" b="1" dirty="0" err="1">
                <a:latin typeface="Replica Pro" panose="020B0804020101020102" pitchFamily="34" charset="77"/>
              </a:rPr>
              <a:t>Bregaglia</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DE70E52C-D6CD-CA39-16C2-DFF571C93875}"/>
              </a:ext>
            </a:extLst>
          </p:cNvPr>
          <p:cNvSpPr>
            <a:spLocks noGrp="1"/>
          </p:cNvSpPr>
          <p:nvPr>
            <p:ph idx="1"/>
          </p:nvPr>
        </p:nvSpPr>
        <p:spPr>
          <a:xfrm>
            <a:off x="642257" y="1117571"/>
            <a:ext cx="10515600" cy="4406151"/>
          </a:xfrm>
        </p:spPr>
        <p:txBody>
          <a:bodyPr>
            <a:normAutofit/>
          </a:bodyPr>
          <a:lstStyle/>
          <a:p>
            <a:r>
              <a:rPr lang="de-CH" dirty="0">
                <a:latin typeface="NimbusSanNov" panose="02020500000000000000"/>
              </a:rPr>
              <a:t>Die GVR </a:t>
            </a:r>
            <a:r>
              <a:rPr lang="de-CH" dirty="0" err="1">
                <a:latin typeface="NimbusSanNov" panose="02020500000000000000"/>
              </a:rPr>
              <a:t>Bregaglia</a:t>
            </a:r>
            <a:r>
              <a:rPr lang="de-CH" dirty="0">
                <a:latin typeface="NimbusSanNov" panose="02020500000000000000"/>
              </a:rPr>
              <a:t> hatte Ende 2024 insgesamt 1'591 Einwohnerinnen und Einwohner, davon 493 Personen über 65 (also 31.0% Anteil). Im Jahr 2055 wird die GVR </a:t>
            </a:r>
            <a:r>
              <a:rPr lang="de-CH" dirty="0" err="1">
                <a:latin typeface="NimbusSanNov" panose="02020500000000000000"/>
              </a:rPr>
              <a:t>Bregaglia</a:t>
            </a:r>
            <a:r>
              <a:rPr lang="de-CH" dirty="0">
                <a:latin typeface="NimbusSanNov" panose="02020500000000000000"/>
              </a:rPr>
              <a:t> gemäss mittlerem Szenario der Bevölkerungsprognosen 1'324 Einwohnerinnen und Einwohner haben, davon 498 Personen über 65 (also 37.6% Anteil).</a:t>
            </a:r>
          </a:p>
          <a:p>
            <a:endParaRPr lang="de-CH" dirty="0">
              <a:latin typeface="NimbusSanNov" panose="02020500000000000000"/>
            </a:endParaRPr>
          </a:p>
          <a:p>
            <a:pPr lvl="0"/>
            <a:r>
              <a:rPr lang="de-CH" dirty="0">
                <a:latin typeface="NimbusSanNov" panose="02020500000000000000"/>
              </a:rPr>
              <a:t>Im Centro </a:t>
            </a:r>
            <a:r>
              <a:rPr lang="de-CH" dirty="0" err="1">
                <a:latin typeface="NimbusSanNov" panose="02020500000000000000"/>
              </a:rPr>
              <a:t>Sanitario</a:t>
            </a:r>
            <a:r>
              <a:rPr lang="de-CH" dirty="0">
                <a:latin typeface="NimbusSanNov" panose="02020500000000000000"/>
              </a:rPr>
              <a:t> </a:t>
            </a:r>
            <a:r>
              <a:rPr lang="de-CH" dirty="0" err="1">
                <a:latin typeface="NimbusSanNov" panose="02020500000000000000"/>
              </a:rPr>
              <a:t>Bregaglia</a:t>
            </a:r>
            <a:r>
              <a:rPr lang="de-CH" dirty="0">
                <a:latin typeface="NimbusSanNov" panose="02020500000000000000"/>
              </a:rPr>
              <a:t> CSB sind von 130 Mitarbeitenden 76% italienische Staatsangehörige. Bei Tertiär Ausgebildeten (Pflegefachpersonal HF und Physiotherapeuten) sind es sogar 100% Italienerinnen und Italiener.</a:t>
            </a:r>
          </a:p>
        </p:txBody>
      </p:sp>
      <p:pic>
        <p:nvPicPr>
          <p:cNvPr id="8" name="Picture 7">
            <a:extLst>
              <a:ext uri="{FF2B5EF4-FFF2-40B4-BE49-F238E27FC236}">
                <a16:creationId xmlns:a16="http://schemas.microsoft.com/office/drawing/2014/main" id="{51F180FC-6DCF-4726-E69E-13533EB8A149}"/>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79133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4548-469F-B9D7-C8C6-46E6A3A87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D0B0B-049E-06CB-7392-1E704D1B44F0}"/>
              </a:ext>
            </a:extLst>
          </p:cNvPr>
          <p:cNvSpPr>
            <a:spLocks noGrp="1"/>
          </p:cNvSpPr>
          <p:nvPr>
            <p:ph type="title"/>
          </p:nvPr>
        </p:nvSpPr>
        <p:spPr>
          <a:xfrm>
            <a:off x="642257" y="333401"/>
            <a:ext cx="10515600" cy="558606"/>
          </a:xfrm>
        </p:spPr>
        <p:txBody>
          <a:bodyPr>
            <a:normAutofit fontScale="90000"/>
          </a:bodyPr>
          <a:lstStyle/>
          <a:p>
            <a:r>
              <a:rPr lang="de-CH" b="1" dirty="0">
                <a:latin typeface="Replica Pro" panose="020B0804020101020102" pitchFamily="34" charset="77"/>
              </a:rPr>
              <a:t>GRV Val Müstair</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8D1F97E5-B487-C3CC-E54E-123668D102C7}"/>
              </a:ext>
            </a:extLst>
          </p:cNvPr>
          <p:cNvSpPr>
            <a:spLocks noGrp="1"/>
          </p:cNvSpPr>
          <p:nvPr>
            <p:ph idx="1"/>
          </p:nvPr>
        </p:nvSpPr>
        <p:spPr>
          <a:xfrm>
            <a:off x="642257" y="1117571"/>
            <a:ext cx="10515600" cy="4648747"/>
          </a:xfrm>
        </p:spPr>
        <p:txBody>
          <a:bodyPr>
            <a:normAutofit/>
          </a:bodyPr>
          <a:lstStyle/>
          <a:p>
            <a:r>
              <a:rPr lang="de-CH" dirty="0">
                <a:latin typeface="NimbusSanNov" panose="02020500000000000000"/>
              </a:rPr>
              <a:t>Die GVR Val Müstair hatte Ende 2024 insgesamt1’430 Einwohnerinnen und Einwohner, davon 496 Personen über 65 (also 34.7 % Anteil). Im Jahr 2055 wird die GVR Val Müstair gemäss mittlerem Szenario der Bevölkerungsprognosen 972 Einwohnerinnen und Einwohner haben, davon 425 Personen über 65 (also 43.7 % Anteil).</a:t>
            </a:r>
          </a:p>
          <a:p>
            <a:endParaRPr lang="de-CH" dirty="0">
              <a:latin typeface="NimbusSanNov" panose="02020500000000000000"/>
            </a:endParaRPr>
          </a:p>
          <a:p>
            <a:pPr lvl="0"/>
            <a:r>
              <a:rPr lang="de-CH" dirty="0">
                <a:latin typeface="NimbusSanNov" panose="02020500000000000000"/>
              </a:rPr>
              <a:t>Im Center da </a:t>
            </a:r>
            <a:r>
              <a:rPr lang="de-CH" dirty="0" err="1">
                <a:latin typeface="NimbusSanNov" panose="02020500000000000000"/>
              </a:rPr>
              <a:t>Sanada</a:t>
            </a:r>
            <a:r>
              <a:rPr lang="de-CH" dirty="0">
                <a:latin typeface="NimbusSanNov" panose="02020500000000000000"/>
              </a:rPr>
              <a:t> Val Müstair liegt der Anteil nicht in der Schweiz wohnhaften Mitarbeiter bei knapp 43 Prozent. In den einzelnen Abteilungen ist es aber sehr unterschiedlich, z. B. im Akutspital sind es knapp 85 Prozent, bei der Spitex knapp 70 Prozent.</a:t>
            </a:r>
          </a:p>
        </p:txBody>
      </p:sp>
      <p:pic>
        <p:nvPicPr>
          <p:cNvPr id="8" name="Picture 7">
            <a:extLst>
              <a:ext uri="{FF2B5EF4-FFF2-40B4-BE49-F238E27FC236}">
                <a16:creationId xmlns:a16="http://schemas.microsoft.com/office/drawing/2014/main" id="{D53771AE-C688-5779-06D1-B5EAEDB77546}"/>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0898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69465-A2E8-611E-B863-2380445BB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55C87-6626-D692-C388-830918CE2C22}"/>
              </a:ext>
            </a:extLst>
          </p:cNvPr>
          <p:cNvSpPr>
            <a:spLocks noGrp="1"/>
          </p:cNvSpPr>
          <p:nvPr>
            <p:ph type="title"/>
          </p:nvPr>
        </p:nvSpPr>
        <p:spPr>
          <a:xfrm>
            <a:off x="567612" y="365126"/>
            <a:ext cx="10515600" cy="595927"/>
          </a:xfrm>
        </p:spPr>
        <p:txBody>
          <a:bodyPr>
            <a:normAutofit fontScale="90000"/>
          </a:bodyPr>
          <a:lstStyle/>
          <a:p>
            <a:r>
              <a:rPr lang="de-CH" b="1" dirty="0">
                <a:latin typeface="Replica Pro" panose="020B0804020101020102" pitchFamily="34" charset="77"/>
              </a:rPr>
              <a:t>Kurz und knapp</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E7E0A3CA-D8D7-7F48-81E9-61C98EDB12FE}"/>
              </a:ext>
            </a:extLst>
          </p:cNvPr>
          <p:cNvSpPr>
            <a:spLocks noGrp="1"/>
          </p:cNvSpPr>
          <p:nvPr>
            <p:ph idx="1"/>
          </p:nvPr>
        </p:nvSpPr>
        <p:spPr>
          <a:xfrm>
            <a:off x="567612" y="1033991"/>
            <a:ext cx="11039670" cy="5458883"/>
          </a:xfrm>
        </p:spPr>
        <p:txBody>
          <a:bodyPr>
            <a:noAutofit/>
          </a:bodyPr>
          <a:lstStyle/>
          <a:p>
            <a:pPr>
              <a:buFont typeface="Wingdings" panose="05000000000000000000" pitchFamily="2" charset="2"/>
              <a:buChar char="§"/>
            </a:pPr>
            <a:r>
              <a:rPr lang="en-GB" dirty="0">
                <a:solidFill>
                  <a:srgbClr val="000000"/>
                </a:solidFill>
                <a:latin typeface="NimbusSanNov" panose="02020500000000000000" pitchFamily="18" charset="0"/>
              </a:rPr>
              <a:t>Die </a:t>
            </a:r>
            <a:r>
              <a:rPr lang="en-GB" dirty="0" err="1">
                <a:solidFill>
                  <a:srgbClr val="000000"/>
                </a:solidFill>
                <a:latin typeface="NimbusSanNov" panose="02020500000000000000" pitchFamily="18" charset="0"/>
              </a:rPr>
              <a:t>Bevölkerung</a:t>
            </a:r>
            <a:r>
              <a:rPr lang="en-GB" dirty="0">
                <a:solidFill>
                  <a:srgbClr val="000000"/>
                </a:solidFill>
                <a:latin typeface="NimbusSanNov" panose="02020500000000000000" pitchFamily="18" charset="0"/>
              </a:rPr>
              <a:t> in Graubünden </a:t>
            </a:r>
            <a:r>
              <a:rPr lang="en-GB" dirty="0" err="1">
                <a:solidFill>
                  <a:srgbClr val="000000"/>
                </a:solidFill>
                <a:latin typeface="NimbusSanNov" panose="02020500000000000000" pitchFamily="18" charset="0"/>
              </a:rPr>
              <a:t>überaltert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sprich</a:t>
            </a:r>
            <a:r>
              <a:rPr lang="en-GB" dirty="0">
                <a:solidFill>
                  <a:srgbClr val="000000"/>
                </a:solidFill>
                <a:latin typeface="NimbusSanNov" panose="02020500000000000000" pitchFamily="18" charset="0"/>
              </a:rPr>
              <a:t> der </a:t>
            </a:r>
            <a:r>
              <a:rPr lang="en-GB" dirty="0" err="1">
                <a:solidFill>
                  <a:srgbClr val="000000"/>
                </a:solidFill>
                <a:latin typeface="NimbusSanNov" panose="02020500000000000000" pitchFamily="18" charset="0"/>
              </a:rPr>
              <a:t>Bedarf</a:t>
            </a:r>
            <a:r>
              <a:rPr lang="en-GB" dirty="0">
                <a:solidFill>
                  <a:srgbClr val="000000"/>
                </a:solidFill>
                <a:latin typeface="NimbusSanNov" panose="02020500000000000000" pitchFamily="18" charset="0"/>
              </a:rPr>
              <a:t> an </a:t>
            </a:r>
            <a:r>
              <a:rPr lang="en-GB" dirty="0" err="1">
                <a:solidFill>
                  <a:srgbClr val="000000"/>
                </a:solidFill>
                <a:latin typeface="NimbusSanNov" panose="02020500000000000000" pitchFamily="18" charset="0"/>
              </a:rPr>
              <a:t>Pflege</a:t>
            </a:r>
            <a:r>
              <a:rPr lang="en-GB" dirty="0">
                <a:solidFill>
                  <a:srgbClr val="000000"/>
                </a:solidFill>
                <a:latin typeface="NimbusSanNov" panose="02020500000000000000" pitchFamily="18" charset="0"/>
              </a:rPr>
              <a:t> und </a:t>
            </a:r>
            <a:r>
              <a:rPr lang="en-GB" dirty="0" err="1">
                <a:solidFill>
                  <a:srgbClr val="000000"/>
                </a:solidFill>
                <a:latin typeface="NimbusSanNov" panose="02020500000000000000" pitchFamily="18" charset="0"/>
              </a:rPr>
              <a:t>Betreuung</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steigt</a:t>
            </a:r>
            <a:r>
              <a:rPr lang="en-GB" dirty="0">
                <a:solidFill>
                  <a:srgbClr val="000000"/>
                </a:solidFill>
                <a:latin typeface="NimbusSanNov" panose="02020500000000000000" pitchFamily="18" charset="0"/>
              </a:rPr>
              <a:t>.</a:t>
            </a:r>
          </a:p>
          <a:p>
            <a:pPr marL="0" indent="0">
              <a:buNone/>
            </a:pPr>
            <a:endParaRPr lang="en-GB" sz="1000" dirty="0">
              <a:solidFill>
                <a:srgbClr val="000000"/>
              </a:solidFill>
              <a:latin typeface="NimbusSanNov" panose="02020500000000000000" pitchFamily="18" charset="0"/>
            </a:endParaRPr>
          </a:p>
          <a:p>
            <a:pPr>
              <a:buFont typeface="Wingdings" panose="05000000000000000000" pitchFamily="2" charset="2"/>
              <a:buChar char="§"/>
            </a:pPr>
            <a:r>
              <a:rPr lang="en-GB" b="0" i="0" u="none" strike="noStrike" dirty="0">
                <a:solidFill>
                  <a:srgbClr val="000000"/>
                </a:solidFill>
                <a:effectLst/>
                <a:latin typeface="NimbusSanNov" panose="02020500000000000000" pitchFamily="18" charset="0"/>
              </a:rPr>
              <a:t>Die SVP-Initiative </a:t>
            </a:r>
            <a:r>
              <a:rPr lang="en-GB" b="0" i="0" u="none" strike="noStrike" dirty="0" err="1">
                <a:solidFill>
                  <a:srgbClr val="000000"/>
                </a:solidFill>
                <a:effectLst/>
                <a:latin typeface="NimbusSanNov" panose="02020500000000000000" pitchFamily="18" charset="0"/>
              </a:rPr>
              <a:t>verknappt</a:t>
            </a:r>
            <a:r>
              <a:rPr lang="en-GB" b="0" i="0" u="none" strike="noStrike" dirty="0">
                <a:solidFill>
                  <a:srgbClr val="000000"/>
                </a:solidFill>
                <a:effectLst/>
                <a:latin typeface="NimbusSanNov" panose="02020500000000000000" pitchFamily="18" charset="0"/>
              </a:rPr>
              <a:t> die </a:t>
            </a:r>
            <a:r>
              <a:rPr lang="en-GB" b="0" i="0" u="none" strike="noStrike" dirty="0" err="1">
                <a:solidFill>
                  <a:srgbClr val="000000"/>
                </a:solidFill>
                <a:effectLst/>
                <a:latin typeface="NimbusSanNov" panose="02020500000000000000" pitchFamily="18" charset="0"/>
              </a:rPr>
              <a:t>Arbeitskräfte</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zusätzlich</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künstlich</a:t>
            </a:r>
            <a:r>
              <a:rPr lang="en-GB" b="0" i="0" u="none" strike="noStrike" dirty="0">
                <a:solidFill>
                  <a:srgbClr val="000000"/>
                </a:solidFill>
                <a:effectLst/>
                <a:latin typeface="NimbusSanNov" panose="02020500000000000000" pitchFamily="18" charset="0"/>
              </a:rPr>
              <a:t>, also </a:t>
            </a:r>
            <a:r>
              <a:rPr lang="en-GB" b="0" i="0" u="none" strike="noStrike" dirty="0" err="1">
                <a:solidFill>
                  <a:srgbClr val="000000"/>
                </a:solidFill>
                <a:effectLst/>
                <a:latin typeface="NimbusSanNov" panose="02020500000000000000" pitchFamily="18" charset="0"/>
              </a:rPr>
              <a:t>ohne</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dass</a:t>
            </a:r>
            <a:r>
              <a:rPr lang="en-GB" b="0" i="0" u="none" strike="noStrike" dirty="0">
                <a:solidFill>
                  <a:srgbClr val="000000"/>
                </a:solidFill>
                <a:effectLst/>
                <a:latin typeface="NimbusSanNov" panose="02020500000000000000" pitchFamily="18" charset="0"/>
              </a:rPr>
              <a:t> die </a:t>
            </a:r>
            <a:r>
              <a:rPr lang="en-GB" b="0" i="0" u="none" strike="noStrike" dirty="0" err="1">
                <a:solidFill>
                  <a:srgbClr val="000000"/>
                </a:solidFill>
                <a:effectLst/>
                <a:latin typeface="NimbusSanNov" panose="02020500000000000000" pitchFamily="18" charset="0"/>
              </a:rPr>
              <a:t>Nachfrage</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sinkt</a:t>
            </a:r>
            <a:r>
              <a:rPr lang="en-GB" b="0" i="0" u="none" strike="noStrike" dirty="0">
                <a:solidFill>
                  <a:srgbClr val="000000"/>
                </a:solidFill>
                <a:effectLst/>
                <a:latin typeface="NimbusSanNov" panose="02020500000000000000" pitchFamily="18" charset="0"/>
              </a:rPr>
              <a: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Derweil</a:t>
            </a:r>
            <a:r>
              <a:rPr lang="en-GB" dirty="0">
                <a:solidFill>
                  <a:srgbClr val="000000"/>
                </a:solidFill>
                <a:latin typeface="NimbusSanNov" panose="02020500000000000000" pitchFamily="18" charset="0"/>
              </a:rPr>
              <a:t> der </a:t>
            </a:r>
            <a:r>
              <a:rPr lang="en-GB" dirty="0" err="1">
                <a:solidFill>
                  <a:srgbClr val="000000"/>
                </a:solidFill>
                <a:latin typeface="NimbusSanNov" panose="02020500000000000000" pitchFamily="18" charset="0"/>
              </a:rPr>
              <a:t>eigene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Nachwuchs</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fehlt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Im</a:t>
            </a:r>
            <a:r>
              <a:rPr lang="en-GB" dirty="0">
                <a:solidFill>
                  <a:srgbClr val="000000"/>
                </a:solidFill>
                <a:latin typeface="NimbusSanNov" panose="02020500000000000000" pitchFamily="18" charset="0"/>
              </a:rPr>
              <a:t> Ausland </a:t>
            </a:r>
            <a:r>
              <a:rPr lang="en-GB" dirty="0" err="1">
                <a:solidFill>
                  <a:srgbClr val="000000"/>
                </a:solidFill>
                <a:latin typeface="NimbusSanNov" panose="02020500000000000000" pitchFamily="18" charset="0"/>
              </a:rPr>
              <a:t>könnte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kaum</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mehr</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rekrutiert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werden</a:t>
            </a:r>
            <a:r>
              <a:rPr lang="en-GB" dirty="0">
                <a:solidFill>
                  <a:srgbClr val="000000"/>
                </a:solidFill>
                <a:latin typeface="NimbusSanNov" panose="02020500000000000000" pitchFamily="18" charset="0"/>
              </a:rPr>
              <a:t>. </a:t>
            </a:r>
          </a:p>
          <a:p>
            <a:pPr marL="0" indent="0">
              <a:buNone/>
            </a:pPr>
            <a:endParaRPr lang="en-GB" sz="1000" b="0" i="0" u="none" strike="noStrike" dirty="0">
              <a:solidFill>
                <a:srgbClr val="000000"/>
              </a:solidFill>
              <a:effectLst/>
              <a:latin typeface="NimbusSanNov" panose="02020500000000000000" pitchFamily="18" charset="0"/>
            </a:endParaRPr>
          </a:p>
          <a:p>
            <a:pPr algn="l">
              <a:buFont typeface="Wingdings" panose="05000000000000000000" pitchFamily="2" charset="2"/>
              <a:buChar char="§"/>
            </a:pPr>
            <a:r>
              <a:rPr lang="en-GB" b="0" i="0" u="none" strike="noStrike" dirty="0">
                <a:solidFill>
                  <a:srgbClr val="000000"/>
                </a:solidFill>
                <a:effectLst/>
                <a:latin typeface="NimbusSanNov" panose="02020500000000000000" pitchFamily="18" charset="0"/>
              </a:rPr>
              <a:t>Das </a:t>
            </a:r>
            <a:r>
              <a:rPr lang="en-GB" b="0" i="0" u="none" strike="noStrike" dirty="0" err="1">
                <a:solidFill>
                  <a:srgbClr val="000000"/>
                </a:solidFill>
                <a:effectLst/>
                <a:latin typeface="NimbusSanNov" panose="02020500000000000000" pitchFamily="18" charset="0"/>
              </a:rPr>
              <a:t>heutige</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Gesundheitswesen</a:t>
            </a:r>
            <a:r>
              <a:rPr lang="en-GB" b="0" i="0" u="none" strike="noStrike" dirty="0">
                <a:solidFill>
                  <a:srgbClr val="000000"/>
                </a:solidFill>
                <a:effectLst/>
                <a:latin typeface="NimbusSanNov" panose="02020500000000000000" pitchFamily="18" charset="0"/>
              </a:rPr>
              <a:t> in Graubünden </a:t>
            </a:r>
            <a:r>
              <a:rPr lang="en-GB" b="0" i="0" u="none" strike="noStrike" dirty="0" err="1">
                <a:solidFill>
                  <a:srgbClr val="000000"/>
                </a:solidFill>
                <a:effectLst/>
                <a:latin typeface="NimbusSanNov" panose="02020500000000000000" pitchFamily="18" charset="0"/>
              </a:rPr>
              <a:t>kann</a:t>
            </a:r>
            <a:r>
              <a:rPr lang="en-GB" b="0" i="0" u="none" strike="noStrike" dirty="0">
                <a:solidFill>
                  <a:srgbClr val="000000"/>
                </a:solidFill>
                <a:effectLst/>
                <a:latin typeface="NimbusSanNov" panose="02020500000000000000" pitchFamily="18" charset="0"/>
              </a:rPr>
              <a:t> nicht </a:t>
            </a:r>
            <a:r>
              <a:rPr lang="en-GB" b="0" i="0" u="none" strike="noStrike" dirty="0" err="1">
                <a:solidFill>
                  <a:srgbClr val="000000"/>
                </a:solidFill>
                <a:effectLst/>
                <a:latin typeface="NimbusSanNov" panose="02020500000000000000" pitchFamily="18" charset="0"/>
              </a:rPr>
              <a:t>aufrecht</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erhalten</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werden</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bei</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Annahme</a:t>
            </a:r>
            <a:r>
              <a:rPr lang="en-GB" b="0" i="0" u="none" strike="noStrike" dirty="0">
                <a:solidFill>
                  <a:srgbClr val="000000"/>
                </a:solidFill>
                <a:effectLst/>
                <a:latin typeface="NimbusSanNov" panose="02020500000000000000" pitchFamily="18" charset="0"/>
              </a:rPr>
              <a:t> der SVP-Initiative.</a:t>
            </a:r>
          </a:p>
          <a:p>
            <a:pPr marL="0" indent="0" algn="l">
              <a:buNone/>
            </a:pPr>
            <a:endParaRPr lang="en-GB" sz="1000" b="0" i="0" u="none" strike="noStrike" dirty="0">
              <a:solidFill>
                <a:srgbClr val="000000"/>
              </a:solidFill>
              <a:effectLst/>
              <a:latin typeface="NimbusSanNov" panose="02020500000000000000" pitchFamily="18" charset="0"/>
            </a:endParaRPr>
          </a:p>
          <a:p>
            <a:pPr algn="l">
              <a:buFont typeface="Wingdings" panose="05000000000000000000" pitchFamily="2" charset="2"/>
              <a:buChar char="§"/>
            </a:pPr>
            <a:r>
              <a:rPr lang="en-GB" dirty="0">
                <a:solidFill>
                  <a:srgbClr val="000000"/>
                </a:solidFill>
                <a:latin typeface="NimbusSanNov" panose="02020500000000000000" pitchFamily="18" charset="0"/>
              </a:rPr>
              <a:t>Das hat </a:t>
            </a:r>
            <a:r>
              <a:rPr lang="en-GB" dirty="0" err="1">
                <a:solidFill>
                  <a:srgbClr val="000000"/>
                </a:solidFill>
                <a:latin typeface="NimbusSanNov" panose="02020500000000000000" pitchFamily="18" charset="0"/>
              </a:rPr>
              <a:t>nichts</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mit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einer</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politisch-ideologischen</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Haltung</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zu</a:t>
            </a:r>
            <a:r>
              <a:rPr lang="en-GB" dirty="0">
                <a:solidFill>
                  <a:srgbClr val="000000"/>
                </a:solidFill>
                <a:latin typeface="NimbusSanNov" panose="02020500000000000000" pitchFamily="18" charset="0"/>
              </a:rPr>
              <a:t> tun. Es </a:t>
            </a:r>
            <a:r>
              <a:rPr lang="en-GB" dirty="0" err="1">
                <a:solidFill>
                  <a:srgbClr val="000000"/>
                </a:solidFill>
                <a:latin typeface="NimbusSanNov" panose="02020500000000000000" pitchFamily="18" charset="0"/>
              </a:rPr>
              <a:t>ist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reine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Mathematik</a:t>
            </a:r>
            <a:r>
              <a:rPr lang="en-GB" dirty="0">
                <a:solidFill>
                  <a:srgbClr val="000000"/>
                </a:solidFill>
                <a:latin typeface="NimbusSanNov" panose="02020500000000000000" pitchFamily="18" charset="0"/>
              </a:rPr>
              <a:t>.</a:t>
            </a: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C073A66A-3ABF-5CCB-FD2D-AD1D75B3613B}"/>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209604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2039B-0FB9-CEDC-FDF0-E62D82E46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CF9FD-E4F9-2353-32E7-6AC3F0A58F9A}"/>
              </a:ext>
            </a:extLst>
          </p:cNvPr>
          <p:cNvSpPr>
            <a:spLocks noGrp="1"/>
          </p:cNvSpPr>
          <p:nvPr>
            <p:ph type="title"/>
          </p:nvPr>
        </p:nvSpPr>
        <p:spPr/>
        <p:txBody>
          <a:bodyPr>
            <a:normAutofit/>
          </a:bodyPr>
          <a:lstStyle/>
          <a:p>
            <a:r>
              <a:rPr lang="de-CH" b="1" dirty="0">
                <a:latin typeface="Replica Pro" panose="020B0804020101020102" pitchFamily="34" charset="77"/>
              </a:rPr>
              <a:t>FAZIT</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03073ADD-88EA-574A-49B4-B87C93B82280}"/>
              </a:ext>
            </a:extLst>
          </p:cNvPr>
          <p:cNvSpPr>
            <a:spLocks noGrp="1"/>
          </p:cNvSpPr>
          <p:nvPr>
            <p:ph idx="1"/>
          </p:nvPr>
        </p:nvSpPr>
        <p:spPr>
          <a:xfrm>
            <a:off x="838200" y="2034073"/>
            <a:ext cx="10515600" cy="3517642"/>
          </a:xfrm>
        </p:spPr>
        <p:txBody>
          <a:bodyPr>
            <a:normAutofit fontScale="92500"/>
          </a:bodyPr>
          <a:lstStyle/>
          <a:p>
            <a:pPr marL="0" indent="0" algn="l">
              <a:buNone/>
            </a:pPr>
            <a:r>
              <a:rPr lang="en-GB" b="1" dirty="0" err="1">
                <a:solidFill>
                  <a:srgbClr val="000000"/>
                </a:solidFill>
                <a:latin typeface="NimbusSanNov" panose="02020500000000000000" pitchFamily="18" charset="0"/>
              </a:rPr>
              <a:t>Übergeordnete</a:t>
            </a:r>
            <a:r>
              <a:rPr lang="en-GB" b="1" dirty="0">
                <a:solidFill>
                  <a:srgbClr val="000000"/>
                </a:solidFill>
                <a:latin typeface="NimbusSanNov" panose="02020500000000000000" pitchFamily="18" charset="0"/>
              </a:rPr>
              <a:t> </a:t>
            </a:r>
            <a:r>
              <a:rPr lang="en-GB" b="1" dirty="0" err="1">
                <a:solidFill>
                  <a:srgbClr val="000000"/>
                </a:solidFill>
                <a:latin typeface="NimbusSanNov" panose="02020500000000000000" pitchFamily="18" charset="0"/>
              </a:rPr>
              <a:t>Fragenstellung</a:t>
            </a:r>
            <a:r>
              <a:rPr lang="en-GB" b="1" dirty="0">
                <a:solidFill>
                  <a:srgbClr val="000000"/>
                </a:solidFill>
                <a:latin typeface="NimbusSanNov" panose="02020500000000000000" pitchFamily="18" charset="0"/>
              </a:rPr>
              <a:t> 2026:</a:t>
            </a:r>
            <a:r>
              <a:rPr lang="en-GB" dirty="0">
                <a:solidFill>
                  <a:srgbClr val="000000"/>
                </a:solidFill>
                <a:latin typeface="NimbusSanNov" panose="02020500000000000000" pitchFamily="18" charset="0"/>
              </a:rPr>
              <a:t> </a:t>
            </a:r>
          </a:p>
          <a:p>
            <a:pPr marL="0" indent="0" algn="l">
              <a:buNone/>
            </a:pPr>
            <a:endParaRPr lang="en-GB" dirty="0">
              <a:solidFill>
                <a:srgbClr val="000000"/>
              </a:solidFill>
              <a:latin typeface="NimbusSanNov" panose="02020500000000000000" pitchFamily="18" charset="0"/>
            </a:endParaRPr>
          </a:p>
          <a:p>
            <a:pPr marL="0" indent="0" algn="l">
              <a:buNone/>
            </a:pPr>
            <a:r>
              <a:rPr lang="en-GB" i="1" dirty="0" err="1">
                <a:solidFill>
                  <a:srgbClr val="000000"/>
                </a:solidFill>
                <a:latin typeface="NimbusSanNov" panose="02020500000000000000" pitchFamily="18" charset="0"/>
              </a:rPr>
              <a:t>Gibt</a:t>
            </a:r>
            <a:r>
              <a:rPr lang="en-GB" i="1" dirty="0">
                <a:solidFill>
                  <a:srgbClr val="000000"/>
                </a:solidFill>
                <a:latin typeface="NimbusSanNov" panose="02020500000000000000" pitchFamily="18" charset="0"/>
              </a:rPr>
              <a:t> die Schweiz </a:t>
            </a:r>
            <a:r>
              <a:rPr lang="en-GB" i="1" dirty="0" err="1">
                <a:solidFill>
                  <a:srgbClr val="000000"/>
                </a:solidFill>
                <a:latin typeface="NimbusSanNov" panose="02020500000000000000" pitchFamily="18" charset="0"/>
              </a:rPr>
              <a:t>dem</a:t>
            </a:r>
            <a:r>
              <a:rPr lang="en-GB" i="1" dirty="0">
                <a:solidFill>
                  <a:srgbClr val="000000"/>
                </a:solidFill>
                <a:latin typeface="NimbusSanNov" panose="02020500000000000000" pitchFamily="18" charset="0"/>
              </a:rPr>
              <a:t> </a:t>
            </a:r>
            <a:r>
              <a:rPr lang="en-GB" i="1" dirty="0" err="1">
                <a:solidFill>
                  <a:srgbClr val="000000"/>
                </a:solidFill>
                <a:latin typeface="NimbusSanNov" panose="02020500000000000000" pitchFamily="18" charset="0"/>
              </a:rPr>
              <a:t>Trumpismus</a:t>
            </a:r>
            <a:r>
              <a:rPr lang="en-GB" i="1" dirty="0">
                <a:solidFill>
                  <a:srgbClr val="000000"/>
                </a:solidFill>
                <a:latin typeface="NimbusSanNov" panose="02020500000000000000" pitchFamily="18" charset="0"/>
              </a:rPr>
              <a:t> </a:t>
            </a:r>
            <a:r>
              <a:rPr lang="en-GB" i="1" dirty="0" err="1">
                <a:solidFill>
                  <a:srgbClr val="000000"/>
                </a:solidFill>
                <a:latin typeface="NimbusSanNov" panose="02020500000000000000" pitchFamily="18" charset="0"/>
              </a:rPr>
              <a:t>nach</a:t>
            </a:r>
            <a:r>
              <a:rPr lang="en-GB" i="1" dirty="0">
                <a:solidFill>
                  <a:srgbClr val="000000"/>
                </a:solidFill>
                <a:latin typeface="NimbusSanNov" panose="02020500000000000000" pitchFamily="18" charset="0"/>
              </a:rPr>
              <a:t> </a:t>
            </a:r>
            <a:r>
              <a:rPr lang="en-GB" i="1" dirty="0" err="1">
                <a:solidFill>
                  <a:srgbClr val="000000"/>
                </a:solidFill>
                <a:latin typeface="NimbusSanNov" panose="02020500000000000000" pitchFamily="18" charset="0"/>
              </a:rPr>
              <a:t>oder</a:t>
            </a:r>
            <a:r>
              <a:rPr lang="en-GB" i="1" dirty="0">
                <a:solidFill>
                  <a:srgbClr val="000000"/>
                </a:solidFill>
                <a:latin typeface="NimbusSanNov" panose="02020500000000000000" pitchFamily="18" charset="0"/>
              </a:rPr>
              <a:t> </a:t>
            </a:r>
            <a:r>
              <a:rPr lang="en-GB" i="1" dirty="0" err="1">
                <a:solidFill>
                  <a:srgbClr val="000000"/>
                </a:solidFill>
                <a:latin typeface="NimbusSanNov" panose="02020500000000000000" pitchFamily="18" charset="0"/>
              </a:rPr>
              <a:t>geht</a:t>
            </a:r>
            <a:r>
              <a:rPr lang="en-GB" i="1" dirty="0">
                <a:solidFill>
                  <a:srgbClr val="000000"/>
                </a:solidFill>
                <a:latin typeface="NimbusSanNov" panose="02020500000000000000" pitchFamily="18" charset="0"/>
              </a:rPr>
              <a:t> </a:t>
            </a:r>
            <a:r>
              <a:rPr lang="en-GB" i="1" dirty="0" err="1">
                <a:solidFill>
                  <a:srgbClr val="000000"/>
                </a:solidFill>
                <a:latin typeface="NimbusSanNov" panose="02020500000000000000" pitchFamily="18" charset="0"/>
              </a:rPr>
              <a:t>sie</a:t>
            </a:r>
            <a:r>
              <a:rPr lang="en-GB" i="1" dirty="0">
                <a:solidFill>
                  <a:srgbClr val="000000"/>
                </a:solidFill>
                <a:latin typeface="NimbusSanNov" panose="02020500000000000000" pitchFamily="18" charset="0"/>
              </a:rPr>
              <a:t> in den </a:t>
            </a:r>
            <a:r>
              <a:rPr lang="en-GB" i="1" dirty="0" err="1">
                <a:solidFill>
                  <a:srgbClr val="000000"/>
                </a:solidFill>
                <a:latin typeface="NimbusSanNov" panose="02020500000000000000" pitchFamily="18" charset="0"/>
              </a:rPr>
              <a:t>Wiederstand</a:t>
            </a:r>
            <a:r>
              <a:rPr lang="en-GB" i="1" dirty="0">
                <a:solidFill>
                  <a:srgbClr val="000000"/>
                </a:solidFill>
                <a:latin typeface="NimbusSanNov" panose="02020500000000000000" pitchFamily="18" charset="0"/>
              </a:rPr>
              <a:t>?</a:t>
            </a:r>
          </a:p>
          <a:p>
            <a:pPr marL="0" indent="0" algn="l">
              <a:buNone/>
            </a:pPr>
            <a:endParaRPr lang="en-GB" dirty="0">
              <a:solidFill>
                <a:srgbClr val="000000"/>
              </a:solidFill>
              <a:latin typeface="NimbusSanNov" panose="02020500000000000000" pitchFamily="18" charset="0"/>
            </a:endParaRPr>
          </a:p>
          <a:p>
            <a:r>
              <a:rPr lang="en-GB" b="1" i="0" u="none" strike="noStrike" dirty="0">
                <a:solidFill>
                  <a:srgbClr val="000000"/>
                </a:solidFill>
                <a:effectLst/>
                <a:latin typeface="NimbusSanNov" panose="02020500000000000000" pitchFamily="18" charset="0"/>
              </a:rPr>
              <a:t>8. März: SRG-Initiative, Angriff auf </a:t>
            </a:r>
            <a:r>
              <a:rPr lang="en-GB" b="1" i="0" u="none" strike="noStrike" dirty="0" err="1">
                <a:solidFill>
                  <a:srgbClr val="000000"/>
                </a:solidFill>
                <a:effectLst/>
                <a:latin typeface="NimbusSanNov" panose="02020500000000000000" pitchFamily="18" charset="0"/>
              </a:rPr>
              <a:t>freie</a:t>
            </a:r>
            <a:r>
              <a:rPr lang="en-GB" b="1" i="0" u="none" strike="noStrike" dirty="0">
                <a:solidFill>
                  <a:srgbClr val="000000"/>
                </a:solidFill>
                <a:effectLst/>
                <a:latin typeface="NimbusSanNov" panose="02020500000000000000" pitchFamily="18" charset="0"/>
              </a:rPr>
              <a:t> Medien </a:t>
            </a:r>
            <a:r>
              <a:rPr lang="en-GB" b="1" i="0" u="none" strike="noStrike" dirty="0">
                <a:solidFill>
                  <a:schemeClr val="accent6"/>
                </a:solidFill>
                <a:effectLst/>
                <a:latin typeface="NimbusSanNov" panose="02020500000000000000" pitchFamily="18" charset="0"/>
              </a:rPr>
              <a:t>WIEDERSTAND</a:t>
            </a:r>
          </a:p>
          <a:p>
            <a:r>
              <a:rPr lang="en-GB" b="1" dirty="0">
                <a:solidFill>
                  <a:srgbClr val="000000"/>
                </a:solidFill>
                <a:latin typeface="NimbusSanNov" panose="02020500000000000000" pitchFamily="18" charset="0"/>
              </a:rPr>
              <a:t>14. Juni: Chaos-Initiative, Angriff auf </a:t>
            </a:r>
            <a:r>
              <a:rPr lang="en-GB" b="1" dirty="0" err="1">
                <a:solidFill>
                  <a:srgbClr val="000000"/>
                </a:solidFill>
                <a:latin typeface="NimbusSanNov" panose="02020500000000000000" pitchFamily="18" charset="0"/>
              </a:rPr>
              <a:t>offene</a:t>
            </a:r>
            <a:r>
              <a:rPr lang="en-GB" b="1" dirty="0">
                <a:solidFill>
                  <a:srgbClr val="000000"/>
                </a:solidFill>
                <a:latin typeface="NimbusSanNov" panose="02020500000000000000" pitchFamily="18" charset="0"/>
              </a:rPr>
              <a:t> Gesellschaft </a:t>
            </a:r>
            <a:r>
              <a:rPr lang="en-GB" b="1" dirty="0">
                <a:solidFill>
                  <a:schemeClr val="accent2"/>
                </a:solidFill>
                <a:latin typeface="NimbusSanNov" panose="02020500000000000000" pitchFamily="18" charset="0"/>
              </a:rPr>
              <a:t>?</a:t>
            </a:r>
          </a:p>
          <a:p>
            <a:r>
              <a:rPr lang="en-GB" b="1" i="0" u="none" strike="noStrike" dirty="0">
                <a:solidFill>
                  <a:srgbClr val="000000"/>
                </a:solidFill>
                <a:effectLst/>
                <a:latin typeface="NimbusSanNov" panose="02020500000000000000" pitchFamily="18" charset="0"/>
              </a:rPr>
              <a:t>Herbst: </a:t>
            </a:r>
            <a:r>
              <a:rPr lang="en-GB" b="1" i="0" u="none" strike="noStrike" dirty="0" err="1">
                <a:solidFill>
                  <a:srgbClr val="000000"/>
                </a:solidFill>
                <a:effectLst/>
                <a:latin typeface="NimbusSanNov" panose="02020500000000000000" pitchFamily="18" charset="0"/>
              </a:rPr>
              <a:t>Neutralitäts</a:t>
            </a:r>
            <a:r>
              <a:rPr lang="en-GB" b="1" i="0" u="none" strike="noStrike" dirty="0">
                <a:solidFill>
                  <a:srgbClr val="000000"/>
                </a:solidFill>
                <a:effectLst/>
                <a:latin typeface="NimbusSanNov" panose="02020500000000000000" pitchFamily="18" charset="0"/>
              </a:rPr>
              <a:t>-Initiative, Angriff auf </a:t>
            </a:r>
            <a:r>
              <a:rPr lang="en-GB" b="1" i="0" u="none" strike="noStrike" dirty="0" err="1">
                <a:solidFill>
                  <a:srgbClr val="000000"/>
                </a:solidFill>
                <a:effectLst/>
                <a:latin typeface="NimbusSanNov" panose="02020500000000000000" pitchFamily="18" charset="0"/>
              </a:rPr>
              <a:t>Sanktionen</a:t>
            </a:r>
            <a:r>
              <a:rPr lang="en-GB" b="1" i="0" u="none" strike="noStrike" dirty="0">
                <a:solidFill>
                  <a:srgbClr val="000000"/>
                </a:solidFill>
                <a:effectLst/>
                <a:latin typeface="NimbusSanNov" panose="02020500000000000000" pitchFamily="18" charset="0"/>
              </a:rPr>
              <a:t> </a:t>
            </a:r>
            <a:r>
              <a:rPr lang="en-GB" b="1" dirty="0" err="1">
                <a:solidFill>
                  <a:srgbClr val="000000"/>
                </a:solidFill>
                <a:latin typeface="NimbusSanNov" panose="02020500000000000000" pitchFamily="18" charset="0"/>
              </a:rPr>
              <a:t>gegen</a:t>
            </a:r>
            <a:r>
              <a:rPr lang="en-GB" b="1" dirty="0">
                <a:solidFill>
                  <a:srgbClr val="000000"/>
                </a:solidFill>
                <a:latin typeface="NimbusSanNov" panose="02020500000000000000" pitchFamily="18" charset="0"/>
              </a:rPr>
              <a:t> Putin </a:t>
            </a:r>
            <a:r>
              <a:rPr lang="en-GB" b="1" dirty="0">
                <a:solidFill>
                  <a:schemeClr val="accent2"/>
                </a:solidFill>
                <a:latin typeface="NimbusSanNov" panose="02020500000000000000" pitchFamily="18" charset="0"/>
              </a:rPr>
              <a:t>?</a:t>
            </a:r>
            <a:endParaRPr lang="en-GB" b="1" i="0" u="none" strike="noStrike" dirty="0">
              <a:solidFill>
                <a:schemeClr val="accent2"/>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39C81C82-F1A5-A3DB-6F32-5007FAD19ABE}"/>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8959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260309_SPS_Chaosinitiative_1920x1080px.jpg" descr="260309_SPS_Chaosinitiative_1920x1080px.jpg"/>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A06CB-6E0E-DA6E-F6E7-93A89C5C7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58064-168D-1DFD-7194-533178353A80}"/>
              </a:ext>
            </a:extLst>
          </p:cNvPr>
          <p:cNvSpPr>
            <a:spLocks noGrp="1"/>
          </p:cNvSpPr>
          <p:nvPr>
            <p:ph type="title"/>
          </p:nvPr>
        </p:nvSpPr>
        <p:spPr/>
        <p:txBody>
          <a:bodyPr>
            <a:normAutofit/>
          </a:bodyPr>
          <a:lstStyle/>
          <a:p>
            <a:r>
              <a:rPr lang="de-DE" b="1" dirty="0">
                <a:latin typeface="Replica Pro" panose="020B0804020101020102" pitchFamily="34" charset="77"/>
              </a:rPr>
              <a:t>I</a:t>
            </a:r>
            <a:r>
              <a:rPr lang="de-CH" b="1" dirty="0" err="1">
                <a:latin typeface="Replica Pro" panose="020B0804020101020102" pitchFamily="34" charset="77"/>
              </a:rPr>
              <a:t>nhalt</a:t>
            </a:r>
            <a:r>
              <a:rPr lang="de-CH" b="1" dirty="0">
                <a:latin typeface="Replica Pro" panose="020B0804020101020102" pitchFamily="34" charset="77"/>
              </a:rPr>
              <a:t> der Volksinitiative</a:t>
            </a:r>
            <a:endParaRPr lang="de-CH" b="1" dirty="0">
              <a:latin typeface="NimbusSanNov" panose="02020500000000000000" pitchFamily="18" charset="0"/>
            </a:endParaRPr>
          </a:p>
        </p:txBody>
      </p:sp>
      <p:pic>
        <p:nvPicPr>
          <p:cNvPr id="5" name="Inhaltsplatzhalter 4">
            <a:extLst>
              <a:ext uri="{FF2B5EF4-FFF2-40B4-BE49-F238E27FC236}">
                <a16:creationId xmlns:a16="http://schemas.microsoft.com/office/drawing/2014/main" id="{0374080E-0C03-F018-CE5E-7F0142921611}"/>
              </a:ext>
            </a:extLst>
          </p:cNvPr>
          <p:cNvPicPr>
            <a:picLocks noGrp="1" noChangeAspect="1"/>
          </p:cNvPicPr>
          <p:nvPr>
            <p:ph idx="1"/>
          </p:nvPr>
        </p:nvPicPr>
        <p:blipFill>
          <a:blip r:embed="rId2"/>
          <a:stretch>
            <a:fillRect/>
          </a:stretch>
        </p:blipFill>
        <p:spPr>
          <a:xfrm>
            <a:off x="838200" y="1457325"/>
            <a:ext cx="3837689" cy="5127625"/>
          </a:xfrm>
          <a:prstGeom prst="rect">
            <a:avLst/>
          </a:prstGeom>
        </p:spPr>
      </p:pic>
      <p:pic>
        <p:nvPicPr>
          <p:cNvPr id="8" name="Picture 7">
            <a:extLst>
              <a:ext uri="{FF2B5EF4-FFF2-40B4-BE49-F238E27FC236}">
                <a16:creationId xmlns:a16="http://schemas.microsoft.com/office/drawing/2014/main" id="{BF35FDE4-E878-64F5-1F08-9383EE571058}"/>
              </a:ext>
            </a:extLst>
          </p:cNvPr>
          <p:cNvPicPr>
            <a:picLocks noChangeAspect="1"/>
          </p:cNvPicPr>
          <p:nvPr/>
        </p:nvPicPr>
        <p:blipFill>
          <a:blip r:embed="rId3"/>
          <a:stretch>
            <a:fillRect/>
          </a:stretch>
        </p:blipFill>
        <p:spPr>
          <a:xfrm>
            <a:off x="10061516" y="5400718"/>
            <a:ext cx="2006600" cy="1524000"/>
          </a:xfrm>
          <a:prstGeom prst="rect">
            <a:avLst/>
          </a:prstGeom>
        </p:spPr>
      </p:pic>
      <p:pic>
        <p:nvPicPr>
          <p:cNvPr id="7" name="Grafik 6">
            <a:extLst>
              <a:ext uri="{FF2B5EF4-FFF2-40B4-BE49-F238E27FC236}">
                <a16:creationId xmlns:a16="http://schemas.microsoft.com/office/drawing/2014/main" id="{414757DC-0E4F-0F2C-BD83-C97BFC302568}"/>
              </a:ext>
            </a:extLst>
          </p:cNvPr>
          <p:cNvPicPr>
            <a:picLocks noChangeAspect="1"/>
          </p:cNvPicPr>
          <p:nvPr/>
        </p:nvPicPr>
        <p:blipFill>
          <a:blip r:embed="rId4"/>
          <a:stretch>
            <a:fillRect/>
          </a:stretch>
        </p:blipFill>
        <p:spPr>
          <a:xfrm>
            <a:off x="5140029" y="1457325"/>
            <a:ext cx="3658934" cy="5127625"/>
          </a:xfrm>
          <a:prstGeom prst="rect">
            <a:avLst/>
          </a:prstGeom>
        </p:spPr>
      </p:pic>
    </p:spTree>
    <p:extLst>
      <p:ext uri="{BB962C8B-B14F-4D97-AF65-F5344CB8AC3E}">
        <p14:creationId xmlns:p14="http://schemas.microsoft.com/office/powerpoint/2010/main" val="283255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EDE3-B977-C758-8857-83892E436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F0B8D-5A88-2D86-262F-B7B39E6AE1F1}"/>
              </a:ext>
            </a:extLst>
          </p:cNvPr>
          <p:cNvSpPr>
            <a:spLocks noGrp="1"/>
          </p:cNvSpPr>
          <p:nvPr>
            <p:ph type="title"/>
          </p:nvPr>
        </p:nvSpPr>
        <p:spPr/>
        <p:txBody>
          <a:bodyPr>
            <a:normAutofit/>
          </a:bodyPr>
          <a:lstStyle/>
          <a:p>
            <a:r>
              <a:rPr lang="de-DE" b="1" dirty="0">
                <a:latin typeface="Replica Pro" panose="020B0804020101020102" pitchFamily="34" charset="77"/>
              </a:rPr>
              <a:t>I</a:t>
            </a:r>
            <a:r>
              <a:rPr lang="de-CH" b="1" dirty="0" err="1">
                <a:latin typeface="Replica Pro" panose="020B0804020101020102" pitchFamily="34" charset="77"/>
              </a:rPr>
              <a:t>nhalt</a:t>
            </a:r>
            <a:r>
              <a:rPr lang="de-CH" b="1" dirty="0">
                <a:latin typeface="Replica Pro" panose="020B0804020101020102" pitchFamily="34" charset="77"/>
              </a:rPr>
              <a:t> der Volksinitiative</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714364D4-76F8-362E-DF60-4157552F1AF1}"/>
              </a:ext>
            </a:extLst>
          </p:cNvPr>
          <p:cNvSpPr>
            <a:spLocks noGrp="1"/>
          </p:cNvSpPr>
          <p:nvPr>
            <p:ph idx="1"/>
          </p:nvPr>
        </p:nvSpPr>
        <p:spPr>
          <a:xfrm>
            <a:off x="838200" y="1457282"/>
            <a:ext cx="10515600" cy="5127725"/>
          </a:xfrm>
        </p:spPr>
        <p:txBody>
          <a:bodyPr>
            <a:normAutofit fontScale="92500" lnSpcReduction="20000"/>
          </a:bodyPr>
          <a:lstStyle/>
          <a:p>
            <a:pPr marL="0" indent="0" algn="l">
              <a:buNone/>
            </a:pPr>
            <a:r>
              <a:rPr lang="de-DE" b="1" i="0" u="none" strike="noStrike" dirty="0">
                <a:solidFill>
                  <a:srgbClr val="000000"/>
                </a:solidFill>
                <a:effectLst/>
                <a:latin typeface="NimbusSanNov" panose="02020500000000000000" pitchFamily="18" charset="0"/>
              </a:rPr>
              <a:t>Art. 73a Nachhaltige Bevölkerungsentwicklung </a:t>
            </a:r>
          </a:p>
          <a:p>
            <a:pPr marL="0" indent="0" algn="l">
              <a:buNone/>
            </a:pPr>
            <a:r>
              <a:rPr lang="de-DE" b="0" i="0" u="none" strike="noStrike" dirty="0">
                <a:solidFill>
                  <a:srgbClr val="000000"/>
                </a:solidFill>
                <a:effectLst/>
                <a:latin typeface="NimbusSanNov" panose="02020500000000000000" pitchFamily="18" charset="0"/>
              </a:rPr>
              <a:t>1 Die ständige Wohnbevölkerung der Schweiz darf </a:t>
            </a:r>
            <a:r>
              <a:rPr lang="de-DE" b="0" i="0" u="none" strike="noStrike" dirty="0">
                <a:solidFill>
                  <a:srgbClr val="000000"/>
                </a:solidFill>
                <a:effectLst/>
                <a:highlight>
                  <a:srgbClr val="FFFF00"/>
                </a:highlight>
                <a:latin typeface="NimbusSanNov" panose="02020500000000000000" pitchFamily="18" charset="0"/>
              </a:rPr>
              <a:t>zehn Millionen Menschen </a:t>
            </a:r>
            <a:r>
              <a:rPr lang="de-DE" b="0" i="0" u="none" strike="noStrike" dirty="0">
                <a:solidFill>
                  <a:srgbClr val="000000"/>
                </a:solidFill>
                <a:effectLst/>
                <a:latin typeface="NimbusSanNov" panose="02020500000000000000" pitchFamily="18" charset="0"/>
              </a:rPr>
              <a:t>vor dem Jahr </a:t>
            </a:r>
            <a:r>
              <a:rPr lang="de-DE" b="0" i="0" u="none" strike="noStrike" dirty="0">
                <a:solidFill>
                  <a:srgbClr val="000000"/>
                </a:solidFill>
                <a:effectLst/>
                <a:highlight>
                  <a:srgbClr val="FFFF00"/>
                </a:highlight>
                <a:latin typeface="NimbusSanNov" panose="02020500000000000000" pitchFamily="18" charset="0"/>
              </a:rPr>
              <a:t>2050</a:t>
            </a:r>
            <a:r>
              <a:rPr lang="de-DE" b="0" i="0" u="none" strike="noStrike" dirty="0">
                <a:solidFill>
                  <a:srgbClr val="000000"/>
                </a:solidFill>
                <a:effectLst/>
                <a:latin typeface="NimbusSanNov" panose="02020500000000000000" pitchFamily="18" charset="0"/>
              </a:rPr>
              <a:t> nicht überschreiten. Ab 2050 kann der Bundesrat den </a:t>
            </a:r>
            <a:r>
              <a:rPr lang="de-DE" b="0" i="0" u="none" strike="noStrike" dirty="0">
                <a:solidFill>
                  <a:srgbClr val="000000"/>
                </a:solidFill>
                <a:effectLst/>
                <a:highlight>
                  <a:srgbClr val="FFFF00"/>
                </a:highlight>
                <a:latin typeface="NimbusSanNov" panose="02020500000000000000" pitchFamily="18" charset="0"/>
              </a:rPr>
              <a:t>Grenzwert</a:t>
            </a:r>
            <a:r>
              <a:rPr lang="de-DE" b="0" i="0" u="none" strike="noStrike" dirty="0">
                <a:solidFill>
                  <a:srgbClr val="000000"/>
                </a:solidFill>
                <a:effectLst/>
                <a:latin typeface="NimbusSanNov" panose="02020500000000000000" pitchFamily="18" charset="0"/>
              </a:rPr>
              <a:t> jährlich durch Verordnung </a:t>
            </a:r>
            <a:r>
              <a:rPr lang="de-DE" b="0" i="0" u="none" strike="noStrike" dirty="0">
                <a:solidFill>
                  <a:srgbClr val="000000"/>
                </a:solidFill>
                <a:effectLst/>
                <a:highlight>
                  <a:srgbClr val="FFFF00"/>
                </a:highlight>
                <a:latin typeface="NimbusSanNov" panose="02020500000000000000" pitchFamily="18" charset="0"/>
              </a:rPr>
              <a:t>um den Geburtenüberschuss </a:t>
            </a:r>
            <a:r>
              <a:rPr lang="de-DE" b="0" i="0" u="none" strike="noStrike" dirty="0">
                <a:solidFill>
                  <a:srgbClr val="000000"/>
                </a:solidFill>
                <a:effectLst/>
                <a:latin typeface="NimbusSanNov" panose="02020500000000000000" pitchFamily="18" charset="0"/>
              </a:rPr>
              <a:t>anpassen. Der Bund stellt sicher, dass der Grenzwert eingehalten wird.</a:t>
            </a:r>
          </a:p>
          <a:p>
            <a:pPr marL="0" indent="0" algn="l">
              <a:buNone/>
            </a:pPr>
            <a:r>
              <a:rPr lang="de-DE" b="0" i="0" u="none" strike="noStrike" dirty="0">
                <a:solidFill>
                  <a:srgbClr val="000000"/>
                </a:solidFill>
                <a:effectLst/>
                <a:latin typeface="NimbusSanNov" panose="02020500000000000000" pitchFamily="18" charset="0"/>
              </a:rPr>
              <a:t>2 Bund und Kantone treffen im Rahmen ihrer Zuständigkeiten </a:t>
            </a:r>
            <a:r>
              <a:rPr lang="de-DE" b="0" i="0" u="none" strike="noStrike" dirty="0" err="1">
                <a:solidFill>
                  <a:srgbClr val="000000"/>
                </a:solidFill>
                <a:effectLst/>
                <a:latin typeface="NimbusSanNov" panose="02020500000000000000" pitchFamily="18" charset="0"/>
              </a:rPr>
              <a:t>Massnahmen</a:t>
            </a:r>
            <a:r>
              <a:rPr lang="de-DE" b="0" i="0" u="none" strike="noStrike" dirty="0">
                <a:solidFill>
                  <a:srgbClr val="000000"/>
                </a:solidFill>
                <a:effectLst/>
                <a:latin typeface="NimbusSanNov" panose="02020500000000000000" pitchFamily="18" charset="0"/>
              </a:rPr>
              <a:t> für eine nachhaltige Bevölkerungsentwicklung, insbesondere zum Schutz der </a:t>
            </a:r>
            <a:r>
              <a:rPr lang="de-DE" b="0" i="0" u="none" strike="noStrike" dirty="0">
                <a:solidFill>
                  <a:srgbClr val="000000"/>
                </a:solidFill>
                <a:effectLst/>
                <a:highlight>
                  <a:srgbClr val="FFFF00"/>
                </a:highlight>
                <a:latin typeface="NimbusSanNov" panose="02020500000000000000" pitchFamily="18" charset="0"/>
              </a:rPr>
              <a:t>Umwelt</a:t>
            </a:r>
            <a:r>
              <a:rPr lang="de-DE" b="0" i="0" u="none" strike="noStrike" dirty="0">
                <a:solidFill>
                  <a:srgbClr val="000000"/>
                </a:solidFill>
                <a:effectLst/>
                <a:latin typeface="NimbusSanNov" panose="02020500000000000000" pitchFamily="18" charset="0"/>
              </a:rPr>
              <a:t> und im Interesse der dauerhaften Erhaltung der natürlichen Lebensgrundlagen, der Leistungsfähigkeit der Infrastrukturen, der Gesundheitsversorgung und der schweizerischen </a:t>
            </a:r>
            <a:r>
              <a:rPr lang="de-DE" b="0" i="0" u="none" strike="noStrike" dirty="0">
                <a:solidFill>
                  <a:srgbClr val="000000"/>
                </a:solidFill>
                <a:effectLst/>
                <a:highlight>
                  <a:srgbClr val="FFFF00"/>
                </a:highlight>
                <a:latin typeface="NimbusSanNov" panose="02020500000000000000" pitchFamily="18" charset="0"/>
              </a:rPr>
              <a:t>Sozialversicherungen</a:t>
            </a:r>
            <a:r>
              <a:rPr lang="de-DE" b="0" i="0" u="none" strike="noStrike" dirty="0">
                <a:solidFill>
                  <a:srgbClr val="000000"/>
                </a:solidFill>
                <a:effectLst/>
                <a:latin typeface="NimbusSanNov" panose="02020500000000000000" pitchFamily="18" charset="0"/>
              </a:rPr>
              <a:t>.</a:t>
            </a:r>
          </a:p>
          <a:p>
            <a:pPr marL="0" indent="0" algn="l">
              <a:buNone/>
            </a:pPr>
            <a:r>
              <a:rPr lang="de-DE" b="0" i="0" u="none" strike="noStrike" dirty="0">
                <a:solidFill>
                  <a:srgbClr val="000000"/>
                </a:solidFill>
                <a:effectLst/>
                <a:latin typeface="NimbusSanNov" panose="02020500000000000000" pitchFamily="18" charset="0"/>
              </a:rPr>
              <a:t>3 Die ständige Wohnbevölkerung umfasst alle schweizerischen Staatsangehörigen mit einem Hauptwohnsitz in der Schweiz sowie alle ausländischen Staatsangehörigen </a:t>
            </a:r>
            <a:r>
              <a:rPr lang="de-DE" b="0" i="0" u="none" strike="noStrike" dirty="0">
                <a:solidFill>
                  <a:srgbClr val="000000"/>
                </a:solidFill>
                <a:effectLst/>
                <a:highlight>
                  <a:srgbClr val="FFFF00"/>
                </a:highlight>
                <a:latin typeface="NimbusSanNov" panose="02020500000000000000" pitchFamily="18" charset="0"/>
              </a:rPr>
              <a:t>mit einem Aufenthaltstitel für mindestens zwölf Monate</a:t>
            </a:r>
            <a:r>
              <a:rPr lang="de-DE" b="0" i="0" u="none" strike="noStrike" dirty="0">
                <a:solidFill>
                  <a:srgbClr val="000000"/>
                </a:solidFill>
                <a:effectLst/>
                <a:latin typeface="NimbusSanNov" panose="02020500000000000000" pitchFamily="18" charset="0"/>
              </a:rPr>
              <a:t> oder mit einer Aufenthaltsdauer in der Schweiz von mindestens zwölf Monaten.</a:t>
            </a: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47ADE8E4-55AE-03C7-52CF-EA8E00FC1AEF}"/>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45459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E3696-ACCE-EDD9-C956-244C70560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3B6A9-BC58-CA09-6B8F-5A9D70D2B891}"/>
              </a:ext>
            </a:extLst>
          </p:cNvPr>
          <p:cNvSpPr>
            <a:spLocks noGrp="1"/>
          </p:cNvSpPr>
          <p:nvPr>
            <p:ph type="title"/>
          </p:nvPr>
        </p:nvSpPr>
        <p:spPr/>
        <p:txBody>
          <a:bodyPr>
            <a:normAutofit/>
          </a:bodyPr>
          <a:lstStyle/>
          <a:p>
            <a:r>
              <a:rPr lang="de-DE" b="1" dirty="0">
                <a:latin typeface="Replica Pro" panose="020B0804020101020102" pitchFamily="34" charset="77"/>
              </a:rPr>
              <a:t>I</a:t>
            </a:r>
            <a:r>
              <a:rPr lang="de-CH" b="1" dirty="0" err="1">
                <a:latin typeface="Replica Pro" panose="020B0804020101020102" pitchFamily="34" charset="77"/>
              </a:rPr>
              <a:t>nhalt</a:t>
            </a:r>
            <a:r>
              <a:rPr lang="de-CH" b="1" dirty="0">
                <a:latin typeface="Replica Pro" panose="020B0804020101020102" pitchFamily="34" charset="77"/>
              </a:rPr>
              <a:t> der Volksinitiative</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163BEEB6-B63F-7976-3A3F-A7FE30FABE44}"/>
              </a:ext>
            </a:extLst>
          </p:cNvPr>
          <p:cNvSpPr>
            <a:spLocks noGrp="1"/>
          </p:cNvSpPr>
          <p:nvPr>
            <p:ph idx="1"/>
          </p:nvPr>
        </p:nvSpPr>
        <p:spPr>
          <a:xfrm>
            <a:off x="838200" y="1457282"/>
            <a:ext cx="10515600" cy="5127725"/>
          </a:xfrm>
        </p:spPr>
        <p:txBody>
          <a:bodyPr>
            <a:normAutofit fontScale="85000" lnSpcReduction="20000"/>
          </a:bodyPr>
          <a:lstStyle/>
          <a:p>
            <a:pPr marL="0" indent="0" algn="l">
              <a:buNone/>
            </a:pPr>
            <a:r>
              <a:rPr lang="de-DE" b="1" i="0" u="none" strike="noStrike" dirty="0">
                <a:solidFill>
                  <a:srgbClr val="000000"/>
                </a:solidFill>
                <a:effectLst/>
                <a:latin typeface="NimbusSanNov" panose="02020500000000000000" pitchFamily="18" charset="0"/>
              </a:rPr>
              <a:t>Art. 197 Ziff. 152</a:t>
            </a:r>
          </a:p>
          <a:p>
            <a:pPr marL="0" indent="0" algn="l">
              <a:buNone/>
            </a:pPr>
            <a:r>
              <a:rPr lang="de-DE" b="1" i="0" u="none" strike="noStrike" dirty="0">
                <a:solidFill>
                  <a:srgbClr val="000000"/>
                </a:solidFill>
                <a:effectLst/>
                <a:latin typeface="NimbusSanNov" panose="02020500000000000000" pitchFamily="18" charset="0"/>
              </a:rPr>
              <a:t>15. Übergangsbestimmungen zu Art. 73a (Nachhaltige Bevölkerungsentwicklung)</a:t>
            </a:r>
          </a:p>
          <a:p>
            <a:pPr marL="0" indent="0" algn="l">
              <a:buNone/>
            </a:pPr>
            <a:r>
              <a:rPr lang="de-DE" b="0" i="0" u="none" strike="noStrike" dirty="0">
                <a:solidFill>
                  <a:srgbClr val="000000"/>
                </a:solidFill>
                <a:effectLst/>
                <a:latin typeface="NimbusSanNov" panose="02020500000000000000" pitchFamily="18" charset="0"/>
              </a:rPr>
              <a:t>1 Überschreitet die ständige Wohnbevölkerung der Schweiz vor dem Jahr 2050 </a:t>
            </a:r>
            <a:r>
              <a:rPr lang="de-DE" b="0" i="0" u="none" strike="noStrike" dirty="0">
                <a:solidFill>
                  <a:srgbClr val="000000"/>
                </a:solidFill>
                <a:effectLst/>
                <a:highlight>
                  <a:srgbClr val="FFFF00"/>
                </a:highlight>
                <a:latin typeface="NimbusSanNov" panose="02020500000000000000" pitchFamily="18" charset="0"/>
              </a:rPr>
              <a:t>neuneinhalb Millionen Menschen</a:t>
            </a:r>
            <a:r>
              <a:rPr lang="de-DE" b="0" i="0" u="none" strike="noStrike" dirty="0">
                <a:solidFill>
                  <a:srgbClr val="000000"/>
                </a:solidFill>
                <a:effectLst/>
                <a:latin typeface="NimbusSanNov" panose="02020500000000000000" pitchFamily="18" charset="0"/>
              </a:rPr>
              <a:t>, so treffen der Bundesrat und die Bundesversammlung im Rahmen ihrer Zuständigkeiten </a:t>
            </a:r>
            <a:r>
              <a:rPr lang="de-DE" b="0" i="0" u="none" strike="noStrike" dirty="0" err="1">
                <a:solidFill>
                  <a:srgbClr val="000000"/>
                </a:solidFill>
                <a:effectLst/>
                <a:latin typeface="NimbusSanNov" panose="02020500000000000000" pitchFamily="18" charset="0"/>
              </a:rPr>
              <a:t>Massnahmen</a:t>
            </a:r>
            <a:r>
              <a:rPr lang="de-DE" b="0" i="0" u="none" strike="noStrike" dirty="0">
                <a:solidFill>
                  <a:srgbClr val="000000"/>
                </a:solidFill>
                <a:effectLst/>
                <a:latin typeface="NimbusSanNov" panose="02020500000000000000" pitchFamily="18" charset="0"/>
              </a:rPr>
              <a:t> im Hinblick auf die Einhaltung des Grenzwertes </a:t>
            </a:r>
            <a:r>
              <a:rPr lang="de-DE" b="0" i="0" u="none" strike="noStrike" dirty="0" err="1">
                <a:solidFill>
                  <a:srgbClr val="000000"/>
                </a:solidFill>
                <a:effectLst/>
                <a:latin typeface="NimbusSanNov" panose="02020500000000000000" pitchFamily="18" charset="0"/>
              </a:rPr>
              <a:t>gemäss</a:t>
            </a:r>
            <a:r>
              <a:rPr lang="de-DE" b="0" i="0" u="none" strike="noStrike" dirty="0">
                <a:solidFill>
                  <a:srgbClr val="000000"/>
                </a:solidFill>
                <a:effectLst/>
                <a:latin typeface="NimbusSanNov" panose="02020500000000000000" pitchFamily="18" charset="0"/>
              </a:rPr>
              <a:t> Artikel 73a Absatz 1, insbesondere im </a:t>
            </a:r>
            <a:r>
              <a:rPr lang="de-DE" b="0" i="0" u="none" strike="noStrike" dirty="0">
                <a:solidFill>
                  <a:srgbClr val="000000"/>
                </a:solidFill>
                <a:effectLst/>
                <a:highlight>
                  <a:srgbClr val="FFFF00"/>
                </a:highlight>
                <a:latin typeface="NimbusSanNov" panose="02020500000000000000" pitchFamily="18" charset="0"/>
              </a:rPr>
              <a:t>Asylbereich</a:t>
            </a:r>
            <a:r>
              <a:rPr lang="de-DE" b="0" i="0" u="none" strike="noStrike" dirty="0">
                <a:solidFill>
                  <a:srgbClr val="000000"/>
                </a:solidFill>
                <a:effectLst/>
                <a:latin typeface="NimbusSanNov" panose="02020500000000000000" pitchFamily="18" charset="0"/>
              </a:rPr>
              <a:t> und beim </a:t>
            </a:r>
            <a:r>
              <a:rPr lang="de-DE" b="0" i="0" u="none" strike="noStrike" dirty="0">
                <a:solidFill>
                  <a:srgbClr val="000000"/>
                </a:solidFill>
                <a:effectLst/>
                <a:highlight>
                  <a:srgbClr val="FFFF00"/>
                </a:highlight>
                <a:latin typeface="NimbusSanNov" panose="02020500000000000000" pitchFamily="18" charset="0"/>
              </a:rPr>
              <a:t>Familiennachzug</a:t>
            </a:r>
            <a:r>
              <a:rPr lang="de-DE" b="0" i="0" u="none" strike="noStrike" dirty="0">
                <a:solidFill>
                  <a:srgbClr val="000000"/>
                </a:solidFill>
                <a:effectLst/>
                <a:latin typeface="NimbusSanNov" panose="02020500000000000000" pitchFamily="18" charset="0"/>
              </a:rPr>
              <a:t>. Der Bundesrat unterbreitet der Bundesversammlung einen entsprechenden Gesetzesentwurf. Ab dem Zeitpunkt der Überschreitung erhalten vorläufig Aufgenommene keine Aufenthalts- oder Niederlassungsbewilligung, kein Schweizer Bürgerrecht und kein anderweitiges Bleiberecht. Vorbehalten sind die zwingenden Bestimmungen des Völkerrechts. Der Bundesrat strebt </a:t>
            </a:r>
            <a:r>
              <a:rPr lang="de-DE" b="0" i="0" u="none" strike="noStrike" dirty="0" err="1">
                <a:solidFill>
                  <a:srgbClr val="000000"/>
                </a:solidFill>
                <a:effectLst/>
                <a:latin typeface="NimbusSanNov" panose="02020500000000000000" pitchFamily="18" charset="0"/>
              </a:rPr>
              <a:t>ausserdem</a:t>
            </a:r>
            <a:r>
              <a:rPr lang="de-DE" b="0" i="0" u="none" strike="noStrike" dirty="0">
                <a:solidFill>
                  <a:srgbClr val="000000"/>
                </a:solidFill>
                <a:effectLst/>
                <a:latin typeface="NimbusSanNov" panose="02020500000000000000" pitchFamily="18" charset="0"/>
              </a:rPr>
              <a:t> im Hinblick auf die Einhaltung des Grenzwertes </a:t>
            </a:r>
            <a:r>
              <a:rPr lang="de-DE" b="0" i="0" u="none" strike="noStrike" dirty="0" err="1">
                <a:solidFill>
                  <a:srgbClr val="000000"/>
                </a:solidFill>
                <a:effectLst/>
                <a:latin typeface="NimbusSanNov" panose="02020500000000000000" pitchFamily="18" charset="0"/>
              </a:rPr>
              <a:t>gemäss</a:t>
            </a:r>
            <a:r>
              <a:rPr lang="de-DE" b="0" i="0" u="none" strike="noStrike" dirty="0">
                <a:solidFill>
                  <a:srgbClr val="000000"/>
                </a:solidFill>
                <a:effectLst/>
                <a:latin typeface="NimbusSanNov" panose="02020500000000000000" pitchFamily="18" charset="0"/>
              </a:rPr>
              <a:t> Artikel 73a Absatz 1 die </a:t>
            </a:r>
            <a:r>
              <a:rPr lang="de-DE" b="0" i="0" u="none" strike="noStrike" dirty="0">
                <a:solidFill>
                  <a:srgbClr val="000000"/>
                </a:solidFill>
                <a:effectLst/>
                <a:highlight>
                  <a:srgbClr val="FFFF00"/>
                </a:highlight>
                <a:latin typeface="NimbusSanNov" panose="02020500000000000000" pitchFamily="18" charset="0"/>
              </a:rPr>
              <a:t>Neuverhandlung bevölkerungswachstumstreibender internationaler Übereinkommen</a:t>
            </a:r>
            <a:r>
              <a:rPr lang="de-DE" b="0" i="0" u="none" strike="noStrike" dirty="0">
                <a:solidFill>
                  <a:srgbClr val="000000"/>
                </a:solidFill>
                <a:effectLst/>
                <a:latin typeface="NimbusSanNov" panose="02020500000000000000" pitchFamily="18" charset="0"/>
              </a:rPr>
              <a:t>, seien sie rechtsverbindlich oder nicht, oder die Aushandlung von Ausnahme- oder Schutzklauseln an. Sehen Übereinkommen solche Klauseln vor, so ruft der Bundesrat sie an.</a:t>
            </a: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0F8DC284-F37E-A01A-19EB-9123D0EF13FF}"/>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308872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DE16-D2FE-403D-5D47-3A5EB7103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326F1-A09E-31EB-D989-DB8ABC0BC365}"/>
              </a:ext>
            </a:extLst>
          </p:cNvPr>
          <p:cNvSpPr>
            <a:spLocks noGrp="1"/>
          </p:cNvSpPr>
          <p:nvPr>
            <p:ph type="title"/>
          </p:nvPr>
        </p:nvSpPr>
        <p:spPr/>
        <p:txBody>
          <a:bodyPr>
            <a:normAutofit/>
          </a:bodyPr>
          <a:lstStyle/>
          <a:p>
            <a:r>
              <a:rPr lang="de-DE" b="1" dirty="0">
                <a:latin typeface="Replica Pro" panose="020B0804020101020102" pitchFamily="34" charset="77"/>
              </a:rPr>
              <a:t>I</a:t>
            </a:r>
            <a:r>
              <a:rPr lang="de-CH" b="1" dirty="0" err="1">
                <a:latin typeface="Replica Pro" panose="020B0804020101020102" pitchFamily="34" charset="77"/>
              </a:rPr>
              <a:t>nhalt</a:t>
            </a:r>
            <a:r>
              <a:rPr lang="de-CH" b="1" dirty="0">
                <a:latin typeface="Replica Pro" panose="020B0804020101020102" pitchFamily="34" charset="77"/>
              </a:rPr>
              <a:t> der Volksinitiative</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5AD08856-3E1A-3E44-C0DA-757680C40C12}"/>
              </a:ext>
            </a:extLst>
          </p:cNvPr>
          <p:cNvSpPr>
            <a:spLocks noGrp="1"/>
          </p:cNvSpPr>
          <p:nvPr>
            <p:ph idx="1"/>
          </p:nvPr>
        </p:nvSpPr>
        <p:spPr>
          <a:xfrm>
            <a:off x="838200" y="1457282"/>
            <a:ext cx="10515600" cy="5127725"/>
          </a:xfrm>
        </p:spPr>
        <p:txBody>
          <a:bodyPr>
            <a:normAutofit fontScale="85000" lnSpcReduction="20000"/>
          </a:bodyPr>
          <a:lstStyle/>
          <a:p>
            <a:pPr marL="0" indent="0" algn="l">
              <a:buNone/>
            </a:pPr>
            <a:r>
              <a:rPr lang="de-DE" b="0" i="0" u="none" strike="noStrike" dirty="0">
                <a:solidFill>
                  <a:srgbClr val="000000"/>
                </a:solidFill>
                <a:effectLst/>
                <a:latin typeface="NimbusSanNov" panose="02020500000000000000" pitchFamily="18" charset="0"/>
              </a:rPr>
              <a:t>2 Überschreitet die ständige Wohnbevölkerung der Schweiz den Grenzwert </a:t>
            </a:r>
            <a:r>
              <a:rPr lang="de-DE" b="0" i="0" u="none" strike="noStrike" dirty="0" err="1">
                <a:solidFill>
                  <a:srgbClr val="000000"/>
                </a:solidFill>
                <a:effectLst/>
                <a:latin typeface="NimbusSanNov" panose="02020500000000000000" pitchFamily="18" charset="0"/>
              </a:rPr>
              <a:t>gemäss</a:t>
            </a:r>
            <a:r>
              <a:rPr lang="de-DE" b="0" i="0" u="none" strike="noStrike" dirty="0">
                <a:solidFill>
                  <a:srgbClr val="000000"/>
                </a:solidFill>
                <a:effectLst/>
                <a:latin typeface="NimbusSanNov" panose="02020500000000000000" pitchFamily="18" charset="0"/>
              </a:rPr>
              <a:t> Artikel 73a Absatz 1, so treffen der Bundesrat und die Bundesversammlung alle ihnen zur Verfügung stehenden </a:t>
            </a:r>
            <a:r>
              <a:rPr lang="de-DE" b="0" i="0" u="none" strike="noStrike" dirty="0" err="1">
                <a:solidFill>
                  <a:srgbClr val="000000"/>
                </a:solidFill>
                <a:effectLst/>
                <a:latin typeface="NimbusSanNov" panose="02020500000000000000" pitchFamily="18" charset="0"/>
              </a:rPr>
              <a:t>Massnahmen</a:t>
            </a:r>
            <a:r>
              <a:rPr lang="de-DE" b="0" i="0" u="none" strike="noStrike" dirty="0">
                <a:solidFill>
                  <a:srgbClr val="000000"/>
                </a:solidFill>
                <a:effectLst/>
                <a:latin typeface="NimbusSanNov" panose="02020500000000000000" pitchFamily="18" charset="0"/>
              </a:rPr>
              <a:t> zur Einhaltung des Grenzwertes. Absatz 1 gilt entsprechend. </a:t>
            </a:r>
            <a:r>
              <a:rPr lang="de-DE" b="0" i="0" u="none" strike="noStrike" dirty="0">
                <a:solidFill>
                  <a:srgbClr val="000000"/>
                </a:solidFill>
                <a:effectLst/>
                <a:highlight>
                  <a:srgbClr val="FFFF00"/>
                </a:highlight>
                <a:latin typeface="NimbusSanNov" panose="02020500000000000000" pitchFamily="18" charset="0"/>
              </a:rPr>
              <a:t>Jedoch sind internationale Übereinkommen </a:t>
            </a:r>
            <a:r>
              <a:rPr lang="de-DE" b="0" i="0" u="none" strike="noStrike" dirty="0">
                <a:solidFill>
                  <a:srgbClr val="000000"/>
                </a:solidFill>
                <a:effectLst/>
                <a:latin typeface="NimbusSanNov" panose="02020500000000000000" pitchFamily="18" charset="0"/>
              </a:rPr>
              <a:t>im Sinn von Absatz 1 auf den nächstmöglichen Termin zu </a:t>
            </a:r>
            <a:r>
              <a:rPr lang="de-DE" b="0" i="0" u="none" strike="noStrike" dirty="0">
                <a:solidFill>
                  <a:srgbClr val="000000"/>
                </a:solidFill>
                <a:effectLst/>
                <a:highlight>
                  <a:srgbClr val="FFFF00"/>
                </a:highlight>
                <a:latin typeface="NimbusSanNov" panose="02020500000000000000" pitchFamily="18" charset="0"/>
              </a:rPr>
              <a:t>kündigen</a:t>
            </a:r>
            <a:r>
              <a:rPr lang="de-DE" b="0" i="0" u="none" strike="noStrike" dirty="0">
                <a:solidFill>
                  <a:srgbClr val="000000"/>
                </a:solidFill>
                <a:effectLst/>
                <a:latin typeface="NimbusSanNov" panose="02020500000000000000" pitchFamily="18" charset="0"/>
              </a:rPr>
              <a:t>, insbesondere der Globale Pakt vom 19. Dezember 2018 für eine sichere, geordnete und reguläre Migration (UNO-Migrationspakt), falls die Schweiz diesen unterzeichnet hat. Ist der Grenzwert </a:t>
            </a:r>
            <a:r>
              <a:rPr lang="de-DE" b="0" i="0" u="none" strike="noStrike" dirty="0" err="1">
                <a:solidFill>
                  <a:srgbClr val="000000"/>
                </a:solidFill>
                <a:effectLst/>
                <a:latin typeface="NimbusSanNov" panose="02020500000000000000" pitchFamily="18" charset="0"/>
              </a:rPr>
              <a:t>gemäss</a:t>
            </a:r>
            <a:r>
              <a:rPr lang="de-DE" b="0" i="0" u="none" strike="noStrike" dirty="0">
                <a:solidFill>
                  <a:srgbClr val="000000"/>
                </a:solidFill>
                <a:effectLst/>
                <a:latin typeface="NimbusSanNov" panose="02020500000000000000" pitchFamily="18" charset="0"/>
              </a:rPr>
              <a:t> Artikel 73a Absatz 1 nach Ablauf von zwei Jahren seit seiner erstmaligen Überschreitung noch nicht wieder eingehalten und konnten bis dahin keine Ausnahme- oder Schutzklauseln ausgehandelt oder angerufen werden, mit denen die Einhaltung des Grenzwertes </a:t>
            </a:r>
            <a:r>
              <a:rPr lang="de-DE" b="0" i="0" u="none" strike="noStrike" dirty="0" err="1">
                <a:solidFill>
                  <a:srgbClr val="000000"/>
                </a:solidFill>
                <a:effectLst/>
                <a:latin typeface="NimbusSanNov" panose="02020500000000000000" pitchFamily="18" charset="0"/>
              </a:rPr>
              <a:t>gemäss</a:t>
            </a:r>
            <a:r>
              <a:rPr lang="de-DE" b="0" i="0" u="none" strike="noStrike" dirty="0">
                <a:solidFill>
                  <a:srgbClr val="000000"/>
                </a:solidFill>
                <a:effectLst/>
                <a:latin typeface="NimbusSanNov" panose="02020500000000000000" pitchFamily="18" charset="0"/>
              </a:rPr>
              <a:t> Artikel 73a Absatz 1 erreicht wird, so </a:t>
            </a:r>
            <a:r>
              <a:rPr lang="de-DE" b="0" i="0" u="none" strike="noStrike" dirty="0">
                <a:solidFill>
                  <a:srgbClr val="000000"/>
                </a:solidFill>
                <a:effectLst/>
                <a:highlight>
                  <a:srgbClr val="FFFF00"/>
                </a:highlight>
                <a:latin typeface="NimbusSanNov" panose="02020500000000000000" pitchFamily="18" charset="0"/>
              </a:rPr>
              <a:t>ist auch das Abkommen vom 21. Juni 19993 zwischen der Schweizerischen Eidgenossenschaft einerseits und der Europäischen Gemeinschaft und ihren Mitgliedstaaten andererseits über die Freizügigkeit </a:t>
            </a:r>
            <a:r>
              <a:rPr lang="de-DE" b="0" i="0" u="none" strike="noStrike" dirty="0">
                <a:solidFill>
                  <a:srgbClr val="000000"/>
                </a:solidFill>
                <a:effectLst/>
                <a:latin typeface="NimbusSanNov" panose="02020500000000000000" pitchFamily="18" charset="0"/>
              </a:rPr>
              <a:t>(Personenfreizügigkeitsabkommen) auf den nächstmöglichen Termin zu </a:t>
            </a:r>
            <a:r>
              <a:rPr lang="de-DE" b="0" i="0" u="none" strike="noStrike" dirty="0">
                <a:solidFill>
                  <a:srgbClr val="000000"/>
                </a:solidFill>
                <a:effectLst/>
                <a:highlight>
                  <a:srgbClr val="FFFF00"/>
                </a:highlight>
                <a:latin typeface="NimbusSanNov" panose="02020500000000000000" pitchFamily="18" charset="0"/>
              </a:rPr>
              <a:t>kündigen</a:t>
            </a:r>
            <a:r>
              <a:rPr lang="de-DE" b="0" i="0" u="none" strike="noStrike" dirty="0">
                <a:solidFill>
                  <a:srgbClr val="000000"/>
                </a:solidFill>
                <a:effectLst/>
                <a:latin typeface="NimbusSanNov" panose="02020500000000000000" pitchFamily="18" charset="0"/>
              </a:rPr>
              <a:t>.</a:t>
            </a:r>
          </a:p>
          <a:p>
            <a:pPr marL="0" indent="0" algn="l">
              <a:buNone/>
            </a:pPr>
            <a:r>
              <a:rPr lang="de-DE" b="0" i="0" u="none" strike="noStrike" dirty="0">
                <a:solidFill>
                  <a:srgbClr val="000000"/>
                </a:solidFill>
                <a:effectLst/>
                <a:latin typeface="NimbusSanNov" panose="02020500000000000000" pitchFamily="18" charset="0"/>
              </a:rPr>
              <a:t>3 Der Bundesrat erlässt die Ausführungsbestimmungen in Form einer Verordnung innerhalb eines Jahres nach Annahme von Artikel 73a durch Volk und Stände. Die Verordnung gilt bis zum Inkrafttreten der von der Bundesversammlung erlassenen Ausführungsbestimmungen.</a:t>
            </a: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B6526CFC-55C8-6F26-81B4-C000613D6A6D}"/>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31576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AEF3-9D8A-F85D-F473-C1070767D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6C074-68B6-CB80-BD33-68E2F7144C68}"/>
              </a:ext>
            </a:extLst>
          </p:cNvPr>
          <p:cNvSpPr>
            <a:spLocks noGrp="1"/>
          </p:cNvSpPr>
          <p:nvPr>
            <p:ph type="title"/>
          </p:nvPr>
        </p:nvSpPr>
        <p:spPr/>
        <p:txBody>
          <a:bodyPr>
            <a:normAutofit/>
          </a:bodyPr>
          <a:lstStyle/>
          <a:p>
            <a:r>
              <a:rPr lang="de-CH" b="1" dirty="0">
                <a:latin typeface="Replica Pro" panose="020B0804020101020102" pitchFamily="34" charset="77"/>
              </a:rPr>
              <a:t>Aussenpolitische Auswirkungen</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071C320B-10BB-3CAB-82F9-F92CEE89077C}"/>
              </a:ext>
            </a:extLst>
          </p:cNvPr>
          <p:cNvSpPr>
            <a:spLocks noGrp="1"/>
          </p:cNvSpPr>
          <p:nvPr>
            <p:ph idx="1"/>
          </p:nvPr>
        </p:nvSpPr>
        <p:spPr>
          <a:xfrm>
            <a:off x="838200" y="1457282"/>
            <a:ext cx="10515600" cy="5127725"/>
          </a:xfrm>
        </p:spPr>
        <p:txBody>
          <a:bodyPr>
            <a:normAutofit/>
          </a:bodyPr>
          <a:lstStyle/>
          <a:p>
            <a:r>
              <a:rPr lang="en-GB" dirty="0" err="1">
                <a:solidFill>
                  <a:srgbClr val="000000"/>
                </a:solidFill>
                <a:latin typeface="NimbusSanNov" panose="02020500000000000000" pitchFamily="18" charset="0"/>
              </a:rPr>
              <a:t>Kündigung</a:t>
            </a:r>
            <a:r>
              <a:rPr lang="en-GB" dirty="0">
                <a:solidFill>
                  <a:srgbClr val="000000"/>
                </a:solidFill>
                <a:latin typeface="NimbusSanNov" panose="02020500000000000000" pitchFamily="18" charset="0"/>
              </a:rPr>
              <a:t> der </a:t>
            </a:r>
            <a:r>
              <a:rPr lang="en-GB" dirty="0" err="1">
                <a:solidFill>
                  <a:srgbClr val="000000"/>
                </a:solidFill>
                <a:latin typeface="NimbusSanNov" panose="02020500000000000000" pitchFamily="18" charset="0"/>
              </a:rPr>
              <a:t>Bilateralen</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Verträge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bei</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nur</a:t>
            </a:r>
            <a:r>
              <a:rPr lang="en-GB" dirty="0">
                <a:solidFill>
                  <a:srgbClr val="000000"/>
                </a:solidFill>
                <a:latin typeface="NimbusSanNov" panose="02020500000000000000" pitchFamily="18" charset="0"/>
              </a:rPr>
              <a:t> 4% </a:t>
            </a:r>
            <a:r>
              <a:rPr lang="en-GB" dirty="0" err="1">
                <a:solidFill>
                  <a:srgbClr val="000000"/>
                </a:solidFill>
                <a:latin typeface="NimbusSanNov" panose="02020500000000000000" pitchFamily="18" charset="0"/>
              </a:rPr>
              <a:t>Bevökerungswachstum</a:t>
            </a:r>
            <a:endParaRPr lang="en-GB" dirty="0">
              <a:solidFill>
                <a:srgbClr val="000000"/>
              </a:solidFill>
              <a:latin typeface="NimbusSanNov" panose="02020500000000000000" pitchFamily="18" charset="0"/>
            </a:endParaRPr>
          </a:p>
          <a:p>
            <a:r>
              <a:rPr lang="en-GB" dirty="0">
                <a:solidFill>
                  <a:srgbClr val="000000"/>
                </a:solidFill>
                <a:latin typeface="NimbusSanNov" panose="02020500000000000000" pitchFamily="18" charset="0"/>
              </a:rPr>
              <a:t>“</a:t>
            </a:r>
            <a:r>
              <a:rPr lang="en-GB" dirty="0" err="1">
                <a:solidFill>
                  <a:srgbClr val="000000"/>
                </a:solidFill>
                <a:latin typeface="NimbusSanNov" panose="02020500000000000000" pitchFamily="18" charset="0"/>
              </a:rPr>
              <a:t>Bilaterale</a:t>
            </a:r>
            <a:r>
              <a:rPr lang="en-GB" dirty="0">
                <a:solidFill>
                  <a:srgbClr val="000000"/>
                </a:solidFill>
                <a:latin typeface="NimbusSanNov" panose="02020500000000000000" pitchFamily="18" charset="0"/>
              </a:rPr>
              <a:t> III” </a:t>
            </a:r>
            <a:r>
              <a:rPr lang="en-GB" dirty="0" err="1">
                <a:solidFill>
                  <a:srgbClr val="000000"/>
                </a:solidFill>
                <a:latin typeface="NimbusSanNov" panose="02020500000000000000" pitchFamily="18" charset="0"/>
              </a:rPr>
              <a:t>wären</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faktisch</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obsolet</a:t>
            </a:r>
            <a:endParaRPr lang="en-GB" dirty="0">
              <a:solidFill>
                <a:srgbClr val="000000"/>
              </a:solidFill>
              <a:latin typeface="NimbusSanNov" panose="02020500000000000000" pitchFamily="18" charset="0"/>
            </a:endParaRPr>
          </a:p>
          <a:p>
            <a:r>
              <a:rPr lang="en-GB" dirty="0">
                <a:solidFill>
                  <a:srgbClr val="000000"/>
                </a:solidFill>
                <a:latin typeface="NimbusSanNov" panose="02020500000000000000" pitchFamily="18" charset="0"/>
              </a:rPr>
              <a:t>Isolation der Schweiz in </a:t>
            </a:r>
            <a:r>
              <a:rPr lang="en-GB" dirty="0" err="1">
                <a:solidFill>
                  <a:srgbClr val="000000"/>
                </a:solidFill>
                <a:latin typeface="NimbusSanNov" panose="02020500000000000000" pitchFamily="18" charset="0"/>
              </a:rPr>
              <a:t>geopolitisch</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sehr</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gefährlichen</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Zeiten</a:t>
            </a:r>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FA9C2A1F-7463-D18E-C9A2-AA84E4AA75B7}"/>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38510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2D98E-F736-8230-85C4-98C6A01E9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DFB44-7BD9-30EC-06AF-200942D7FFA5}"/>
              </a:ext>
            </a:extLst>
          </p:cNvPr>
          <p:cNvSpPr>
            <a:spLocks noGrp="1"/>
          </p:cNvSpPr>
          <p:nvPr>
            <p:ph type="title"/>
          </p:nvPr>
        </p:nvSpPr>
        <p:spPr/>
        <p:txBody>
          <a:bodyPr>
            <a:normAutofit/>
          </a:bodyPr>
          <a:lstStyle/>
          <a:p>
            <a:r>
              <a:rPr lang="de-CH" b="1" dirty="0">
                <a:latin typeface="Replica Pro" panose="020B0804020101020102" pitchFamily="34" charset="77"/>
              </a:rPr>
              <a:t>Gesellschaftliche Auswirkungen</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398FE193-E828-68B4-1CAF-9C639D130793}"/>
              </a:ext>
            </a:extLst>
          </p:cNvPr>
          <p:cNvSpPr>
            <a:spLocks noGrp="1"/>
          </p:cNvSpPr>
          <p:nvPr>
            <p:ph idx="1"/>
          </p:nvPr>
        </p:nvSpPr>
        <p:spPr>
          <a:xfrm>
            <a:off x="838200" y="1457282"/>
            <a:ext cx="10515600" cy="5127725"/>
          </a:xfrm>
        </p:spPr>
        <p:txBody>
          <a:bodyPr>
            <a:normAutofit/>
          </a:bodyPr>
          <a:lstStyle/>
          <a:p>
            <a:r>
              <a:rPr lang="en-GB" dirty="0" err="1">
                <a:solidFill>
                  <a:srgbClr val="000000"/>
                </a:solidFill>
                <a:latin typeface="NimbusSanNov" panose="02020500000000000000" pitchFamily="18" charset="0"/>
              </a:rPr>
              <a:t>Faktische</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Abschaffung</a:t>
            </a:r>
            <a:r>
              <a:rPr lang="en-GB" dirty="0">
                <a:solidFill>
                  <a:srgbClr val="000000"/>
                </a:solidFill>
                <a:latin typeface="NimbusSanNov" panose="02020500000000000000" pitchFamily="18" charset="0"/>
              </a:rPr>
              <a:t> des </a:t>
            </a:r>
            <a:r>
              <a:rPr lang="en-GB" dirty="0" err="1">
                <a:solidFill>
                  <a:srgbClr val="000000"/>
                </a:solidFill>
                <a:latin typeface="NimbusSanNov" panose="02020500000000000000" pitchFamily="18" charset="0"/>
              </a:rPr>
              <a:t>Asylrechts</a:t>
            </a:r>
            <a:endParaRPr lang="en-GB" dirty="0">
              <a:solidFill>
                <a:srgbClr val="000000"/>
              </a:solidFill>
              <a:latin typeface="NimbusSanNov" panose="02020500000000000000" pitchFamily="18" charset="0"/>
            </a:endParaRPr>
          </a:p>
          <a:p>
            <a:r>
              <a:rPr lang="en-GB" b="0" i="0" u="none" strike="noStrike" dirty="0" err="1">
                <a:solidFill>
                  <a:srgbClr val="000000"/>
                </a:solidFill>
                <a:effectLst/>
                <a:latin typeface="NimbusSanNov" panose="02020500000000000000" pitchFamily="18" charset="0"/>
              </a:rPr>
              <a:t>Familien</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werden</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auseinandergerissen</a:t>
            </a:r>
            <a:endParaRPr lang="en-GB" b="0" i="0" u="none" strike="noStrike" dirty="0">
              <a:solidFill>
                <a:srgbClr val="000000"/>
              </a:solidFill>
              <a:effectLst/>
              <a:latin typeface="NimbusSanNov" panose="02020500000000000000" pitchFamily="18" charset="0"/>
            </a:endParaRPr>
          </a:p>
          <a:p>
            <a:r>
              <a:rPr lang="en-GB" dirty="0" err="1">
                <a:solidFill>
                  <a:srgbClr val="000000"/>
                </a:solidFill>
                <a:latin typeface="NimbusSanNov" panose="02020500000000000000" pitchFamily="18" charset="0"/>
              </a:rPr>
              <a:t>Rückkehr</a:t>
            </a:r>
            <a:r>
              <a:rPr lang="en-GB" dirty="0">
                <a:solidFill>
                  <a:srgbClr val="000000"/>
                </a:solidFill>
                <a:latin typeface="NimbusSanNov" panose="02020500000000000000" pitchFamily="18" charset="0"/>
              </a:rPr>
              <a:t> des </a:t>
            </a:r>
            <a:r>
              <a:rPr lang="en-GB" dirty="0" err="1">
                <a:solidFill>
                  <a:srgbClr val="000000"/>
                </a:solidFill>
                <a:latin typeface="NimbusSanNov" panose="02020500000000000000" pitchFamily="18" charset="0"/>
              </a:rPr>
              <a:t>Saioniers-Statuts</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bzw</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Entrechtung</a:t>
            </a:r>
            <a:r>
              <a:rPr lang="en-GB" dirty="0">
                <a:solidFill>
                  <a:srgbClr val="000000"/>
                </a:solidFill>
                <a:latin typeface="NimbusSanNov" panose="02020500000000000000" pitchFamily="18" charset="0"/>
              </a:rPr>
              <a:t> von </a:t>
            </a:r>
            <a:r>
              <a:rPr lang="en-GB" dirty="0" err="1">
                <a:solidFill>
                  <a:srgbClr val="000000"/>
                </a:solidFill>
                <a:latin typeface="NimbusSanNov" panose="02020500000000000000" pitchFamily="18" charset="0"/>
              </a:rPr>
              <a:t>Arbeiter:innen</a:t>
            </a:r>
            <a:endParaRPr lang="en-GB" dirty="0">
              <a:solidFill>
                <a:srgbClr val="000000"/>
              </a:solidFill>
              <a:latin typeface="NimbusSanNov" panose="02020500000000000000" pitchFamily="18" charset="0"/>
            </a:endParaRPr>
          </a:p>
          <a:p>
            <a:r>
              <a:rPr lang="en-GB" dirty="0">
                <a:solidFill>
                  <a:srgbClr val="000000"/>
                </a:solidFill>
                <a:latin typeface="NimbusSanNov" panose="02020500000000000000" pitchFamily="18" charset="0"/>
              </a:rPr>
              <a:t>(Über-)</a:t>
            </a:r>
            <a:r>
              <a:rPr lang="en-GB" dirty="0" err="1">
                <a:solidFill>
                  <a:srgbClr val="000000"/>
                </a:solidFill>
                <a:latin typeface="NimbusSanNov" panose="02020500000000000000" pitchFamily="18" charset="0"/>
              </a:rPr>
              <a:t>Alterung</a:t>
            </a:r>
            <a:r>
              <a:rPr lang="en-GB" dirty="0">
                <a:solidFill>
                  <a:srgbClr val="000000"/>
                </a:solidFill>
                <a:latin typeface="NimbusSanNov" panose="02020500000000000000" pitchFamily="18" charset="0"/>
              </a:rPr>
              <a:t> der Gesellschaft </a:t>
            </a:r>
            <a:r>
              <a:rPr lang="en-GB" dirty="0" err="1">
                <a:solidFill>
                  <a:srgbClr val="000000"/>
                </a:solidFill>
                <a:latin typeface="NimbusSanNov" panose="02020500000000000000" pitchFamily="18" charset="0"/>
              </a:rPr>
              <a:t>verschärft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sich</a:t>
            </a:r>
            <a:endParaRPr lang="en-GB" dirty="0">
              <a:solidFill>
                <a:srgbClr val="000000"/>
              </a:solidFill>
              <a:latin typeface="NimbusSanNov" panose="02020500000000000000" pitchFamily="18" charset="0"/>
            </a:endParaRPr>
          </a:p>
          <a:p>
            <a:endParaRPr lang="en-GB" b="0" i="0" u="none" strike="noStrike" dirty="0">
              <a:solidFill>
                <a:srgbClr val="000000"/>
              </a:solidFill>
              <a:effectLst/>
              <a:latin typeface="NimbusSanNov" panose="02020500000000000000" pitchFamily="18" charset="0"/>
            </a:endParaRPr>
          </a:p>
        </p:txBody>
      </p:sp>
      <p:pic>
        <p:nvPicPr>
          <p:cNvPr id="8" name="Picture 7">
            <a:extLst>
              <a:ext uri="{FF2B5EF4-FFF2-40B4-BE49-F238E27FC236}">
                <a16:creationId xmlns:a16="http://schemas.microsoft.com/office/drawing/2014/main" id="{456D6292-6D5C-7739-C0FE-F9013F7BA97F}"/>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98910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98314-8AFB-46CB-EA7C-72FA7A32D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34C4C-1E6B-1C36-7CA0-717A52156D75}"/>
              </a:ext>
            </a:extLst>
          </p:cNvPr>
          <p:cNvSpPr>
            <a:spLocks noGrp="1"/>
          </p:cNvSpPr>
          <p:nvPr>
            <p:ph type="title"/>
          </p:nvPr>
        </p:nvSpPr>
        <p:spPr/>
        <p:txBody>
          <a:bodyPr>
            <a:normAutofit/>
          </a:bodyPr>
          <a:lstStyle/>
          <a:p>
            <a:r>
              <a:rPr lang="de-CH" b="1" dirty="0">
                <a:latin typeface="Replica Pro" panose="020B0804020101020102" pitchFamily="34" charset="77"/>
              </a:rPr>
              <a:t>Wirtschaftliche Auswirkungen</a:t>
            </a:r>
            <a:endParaRPr lang="de-CH" b="1" dirty="0">
              <a:latin typeface="NimbusSanNov" panose="02020500000000000000" pitchFamily="18" charset="0"/>
            </a:endParaRPr>
          </a:p>
        </p:txBody>
      </p:sp>
      <p:sp>
        <p:nvSpPr>
          <p:cNvPr id="3" name="Content Placeholder 2">
            <a:extLst>
              <a:ext uri="{FF2B5EF4-FFF2-40B4-BE49-F238E27FC236}">
                <a16:creationId xmlns:a16="http://schemas.microsoft.com/office/drawing/2014/main" id="{415D90A0-8518-0EC8-FBE1-4BF93136DBA8}"/>
              </a:ext>
            </a:extLst>
          </p:cNvPr>
          <p:cNvSpPr>
            <a:spLocks noGrp="1"/>
          </p:cNvSpPr>
          <p:nvPr>
            <p:ph idx="1"/>
          </p:nvPr>
        </p:nvSpPr>
        <p:spPr>
          <a:xfrm>
            <a:off x="838200" y="1457282"/>
            <a:ext cx="10515600" cy="5127725"/>
          </a:xfrm>
        </p:spPr>
        <p:txBody>
          <a:bodyPr>
            <a:normAutofit/>
          </a:bodyPr>
          <a:lstStyle/>
          <a:p>
            <a:r>
              <a:rPr lang="en-GB" b="0" i="0" u="none" strike="noStrike" dirty="0">
                <a:solidFill>
                  <a:srgbClr val="000000"/>
                </a:solidFill>
                <a:effectLst/>
                <a:latin typeface="NimbusSanNov" panose="02020500000000000000" pitchFamily="18" charset="0"/>
              </a:rPr>
              <a:t>Exportwirtschaft </a:t>
            </a:r>
            <a:r>
              <a:rPr lang="en-GB" b="0" i="0" u="none" strike="noStrike" dirty="0" err="1">
                <a:solidFill>
                  <a:srgbClr val="000000"/>
                </a:solidFill>
                <a:effectLst/>
                <a:latin typeface="NimbusSanNov" panose="02020500000000000000" pitchFamily="18" charset="0"/>
              </a:rPr>
              <a:t>leidet</a:t>
            </a:r>
            <a:r>
              <a:rPr lang="en-GB" b="0" i="0" u="none" strike="noStrike" dirty="0">
                <a:solidFill>
                  <a:srgbClr val="000000"/>
                </a:solidFill>
                <a:effectLst/>
                <a:latin typeface="NimbusSanNov" panose="02020500000000000000" pitchFamily="18" charset="0"/>
              </a:rPr>
              <a:t>, Zugang </a:t>
            </a:r>
            <a:r>
              <a:rPr lang="en-GB" b="0" i="0" u="none" strike="noStrike" dirty="0" err="1">
                <a:solidFill>
                  <a:srgbClr val="000000"/>
                </a:solidFill>
                <a:effectLst/>
                <a:latin typeface="NimbusSanNov" panose="02020500000000000000" pitchFamily="18" charset="0"/>
              </a:rPr>
              <a:t>zum</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grössten</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Absatzmarkt</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unsicher</a:t>
            </a:r>
            <a:endParaRPr lang="en-GB" b="0" i="0" u="none" strike="noStrike" dirty="0">
              <a:solidFill>
                <a:srgbClr val="000000"/>
              </a:solidFill>
              <a:effectLst/>
              <a:latin typeface="NimbusSanNov" panose="02020500000000000000" pitchFamily="18" charset="0"/>
            </a:endParaRPr>
          </a:p>
          <a:p>
            <a:r>
              <a:rPr lang="en-GB" dirty="0" err="1">
                <a:solidFill>
                  <a:srgbClr val="000000"/>
                </a:solidFill>
                <a:latin typeface="NimbusSanNov" panose="02020500000000000000" pitchFamily="18" charset="0"/>
              </a:rPr>
              <a:t>Lohnschutz</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fällt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weg</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weil</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gesetzlich</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gekoppelt</a:t>
            </a:r>
            <a:r>
              <a:rPr lang="en-GB" dirty="0">
                <a:solidFill>
                  <a:srgbClr val="000000"/>
                </a:solidFill>
                <a:latin typeface="NimbusSanNov" panose="02020500000000000000" pitchFamily="18" charset="0"/>
              </a:rPr>
              <a:t> an </a:t>
            </a:r>
            <a:r>
              <a:rPr lang="en-GB" dirty="0" err="1">
                <a:solidFill>
                  <a:srgbClr val="000000"/>
                </a:solidFill>
                <a:latin typeface="NimbusSanNov" panose="02020500000000000000" pitchFamily="18" charset="0"/>
              </a:rPr>
              <a:t>Freizügigkeit</a:t>
            </a:r>
            <a:r>
              <a:rPr lang="en-GB" dirty="0">
                <a:solidFill>
                  <a:srgbClr val="000000"/>
                </a:solidFill>
                <a:latin typeface="NimbusSanNov" panose="02020500000000000000" pitchFamily="18" charset="0"/>
              </a:rPr>
              <a:t>)</a:t>
            </a:r>
          </a:p>
          <a:p>
            <a:r>
              <a:rPr lang="en-GB" dirty="0" err="1">
                <a:solidFill>
                  <a:srgbClr val="000000"/>
                </a:solidFill>
                <a:latin typeface="NimbusSanNov" panose="02020500000000000000" pitchFamily="18" charset="0"/>
              </a:rPr>
              <a:t>Arbeitskräftemangel</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verschärft</a:t>
            </a:r>
            <a:r>
              <a:rPr lang="en-GB" dirty="0">
                <a:solidFill>
                  <a:srgbClr val="000000"/>
                </a:solidFill>
                <a:latin typeface="NimbusSanNov" panose="02020500000000000000" pitchFamily="18" charset="0"/>
              </a:rPr>
              <a:t> </a:t>
            </a:r>
            <a:r>
              <a:rPr lang="en-GB" dirty="0" err="1">
                <a:solidFill>
                  <a:srgbClr val="000000"/>
                </a:solidFill>
                <a:latin typeface="NimbusSanNov" panose="02020500000000000000" pitchFamily="18" charset="0"/>
              </a:rPr>
              <a:t>sich</a:t>
            </a:r>
            <a:endParaRPr lang="en-GB" dirty="0">
              <a:solidFill>
                <a:srgbClr val="000000"/>
              </a:solidFill>
              <a:latin typeface="NimbusSanNov" panose="02020500000000000000" pitchFamily="18" charset="0"/>
            </a:endParaRPr>
          </a:p>
          <a:p>
            <a:r>
              <a:rPr lang="en-GB" b="0" i="0" u="none" strike="noStrike" dirty="0">
                <a:solidFill>
                  <a:srgbClr val="000000"/>
                </a:solidFill>
                <a:effectLst/>
                <a:latin typeface="NimbusSanNov" panose="02020500000000000000" pitchFamily="18" charset="0"/>
              </a:rPr>
              <a:t>Renten und </a:t>
            </a:r>
            <a:r>
              <a:rPr lang="en-GB" b="0" i="0" u="none" strike="noStrike" dirty="0" err="1">
                <a:solidFill>
                  <a:srgbClr val="000000"/>
                </a:solidFill>
                <a:effectLst/>
                <a:latin typeface="NimbusSanNov" panose="02020500000000000000" pitchFamily="18" charset="0"/>
              </a:rPr>
              <a:t>Rentenalter</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kommen</a:t>
            </a:r>
            <a:r>
              <a:rPr lang="en-GB" b="0" i="0" u="none" strike="noStrike" dirty="0">
                <a:solidFill>
                  <a:srgbClr val="000000"/>
                </a:solidFill>
                <a:effectLst/>
                <a:latin typeface="NimbusSanNov" panose="02020500000000000000" pitchFamily="18" charset="0"/>
              </a:rPr>
              <a:t> </a:t>
            </a:r>
            <a:r>
              <a:rPr lang="en-GB" b="0" i="0" u="none" strike="noStrike" dirty="0" err="1">
                <a:solidFill>
                  <a:srgbClr val="000000"/>
                </a:solidFill>
                <a:effectLst/>
                <a:latin typeface="NimbusSanNov" panose="02020500000000000000" pitchFamily="18" charset="0"/>
              </a:rPr>
              <a:t>unter</a:t>
            </a:r>
            <a:r>
              <a:rPr lang="en-GB" b="0" i="0" u="none" strike="noStrike" dirty="0">
                <a:solidFill>
                  <a:srgbClr val="000000"/>
                </a:solidFill>
                <a:effectLst/>
                <a:latin typeface="NimbusSanNov" panose="02020500000000000000" pitchFamily="18" charset="0"/>
              </a:rPr>
              <a:t> Druck (25% </a:t>
            </a:r>
            <a:r>
              <a:rPr lang="en-GB" b="0" i="0" u="none" strike="noStrike" dirty="0" err="1">
                <a:solidFill>
                  <a:srgbClr val="000000"/>
                </a:solidFill>
                <a:effectLst/>
                <a:latin typeface="NimbusSanNov" panose="02020500000000000000" pitchFamily="18" charset="0"/>
              </a:rPr>
              <a:t>Einzahlungen</a:t>
            </a:r>
            <a:r>
              <a:rPr lang="en-GB" b="0" i="0" u="none" strike="noStrike" dirty="0">
                <a:solidFill>
                  <a:srgbClr val="000000"/>
                </a:solidFill>
                <a:effectLst/>
                <a:latin typeface="NimbusSanNov" panose="02020500000000000000" pitchFamily="18" charset="0"/>
              </a:rPr>
              <a:t>, 15% </a:t>
            </a:r>
            <a:r>
              <a:rPr lang="en-GB" b="0" i="0" u="none" strike="noStrike" dirty="0" err="1">
                <a:solidFill>
                  <a:srgbClr val="000000"/>
                </a:solidFill>
                <a:effectLst/>
                <a:latin typeface="NimbusSanNov" panose="02020500000000000000" pitchFamily="18" charset="0"/>
              </a:rPr>
              <a:t>Leistungen</a:t>
            </a:r>
            <a:r>
              <a:rPr lang="en-GB" b="0" i="0" u="none" strike="noStrike" dirty="0">
                <a:solidFill>
                  <a:srgbClr val="000000"/>
                </a:solidFill>
                <a:effectLst/>
                <a:latin typeface="NimbusSanNov" panose="02020500000000000000" pitchFamily="18" charset="0"/>
              </a:rPr>
              <a:t> der </a:t>
            </a:r>
            <a:r>
              <a:rPr lang="en-GB" b="0" i="0" u="none" strike="noStrike" dirty="0" err="1">
                <a:solidFill>
                  <a:srgbClr val="000000"/>
                </a:solidFill>
                <a:effectLst/>
                <a:latin typeface="NimbusSanNov" panose="02020500000000000000" pitchFamily="18" charset="0"/>
              </a:rPr>
              <a:t>Zugewanderten</a:t>
            </a:r>
            <a:r>
              <a:rPr lang="en-GB" b="0" i="0" u="none" strike="noStrike" dirty="0">
                <a:solidFill>
                  <a:srgbClr val="000000"/>
                </a:solidFill>
                <a:effectLst/>
                <a:latin typeface="NimbusSanNov" panose="02020500000000000000" pitchFamily="18" charset="0"/>
              </a:rPr>
              <a:t>)</a:t>
            </a:r>
          </a:p>
        </p:txBody>
      </p:sp>
      <p:pic>
        <p:nvPicPr>
          <p:cNvPr id="8" name="Picture 7">
            <a:extLst>
              <a:ext uri="{FF2B5EF4-FFF2-40B4-BE49-F238E27FC236}">
                <a16:creationId xmlns:a16="http://schemas.microsoft.com/office/drawing/2014/main" id="{70CF1601-A7F9-2976-0830-BA6C036AA8FB}"/>
              </a:ext>
            </a:extLst>
          </p:cNvPr>
          <p:cNvPicPr>
            <a:picLocks noChangeAspect="1"/>
          </p:cNvPicPr>
          <p:nvPr/>
        </p:nvPicPr>
        <p:blipFill>
          <a:blip r:embed="rId2"/>
          <a:stretch>
            <a:fillRect/>
          </a:stretch>
        </p:blipFill>
        <p:spPr>
          <a:xfrm>
            <a:off x="10061516" y="5400718"/>
            <a:ext cx="2006600" cy="1524000"/>
          </a:xfrm>
          <a:prstGeom prst="rect">
            <a:avLst/>
          </a:prstGeom>
        </p:spPr>
      </p:pic>
    </p:spTree>
    <p:extLst>
      <p:ext uri="{BB962C8B-B14F-4D97-AF65-F5344CB8AC3E}">
        <p14:creationId xmlns:p14="http://schemas.microsoft.com/office/powerpoint/2010/main" val="1250967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id="{F8AA8B42-D560-3F4B-968C-D72FC1F89D09}" vid="{DC7CA94E-554A-4E4D-922B-37683D857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1415</Words>
  <Application>Microsoft Office PowerPoint</Application>
  <PresentationFormat>Breitbild</PresentationFormat>
  <Paragraphs>138</Paragraphs>
  <Slides>24</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Aptos</vt:lpstr>
      <vt:lpstr>Arial</vt:lpstr>
      <vt:lpstr>Calibri</vt:lpstr>
      <vt:lpstr>Calibri Light</vt:lpstr>
      <vt:lpstr>NimbusSanNov</vt:lpstr>
      <vt:lpstr>Replica Pro</vt:lpstr>
      <vt:lpstr>Wingdings</vt:lpstr>
      <vt:lpstr>Office Theme</vt:lpstr>
      <vt:lpstr>PowerPoint-Präsentation</vt:lpstr>
      <vt:lpstr>Präsentation von Jon Pult und Peter Peyer</vt:lpstr>
      <vt:lpstr>Inhalt der Volksinitiative</vt:lpstr>
      <vt:lpstr>Inhalt der Volksinitiative</vt:lpstr>
      <vt:lpstr>Inhalt der Volksinitiative</vt:lpstr>
      <vt:lpstr>Inhalt der Volksinitiative</vt:lpstr>
      <vt:lpstr>Aussenpolitische Auswirkungen</vt:lpstr>
      <vt:lpstr>Gesellschaftliche Auswirkungen</vt:lpstr>
      <vt:lpstr>Wirtschaftliche Auswirkungen</vt:lpstr>
      <vt:lpstr>Schweizer Warenexporte 2024</vt:lpstr>
      <vt:lpstr>Warum Graubünden auf Zuwanderung angewiesen ist</vt:lpstr>
      <vt:lpstr>Entwicklung der Wohnbevölkerung 2010-2023 (hellblau = Negativentwicklung) </vt:lpstr>
      <vt:lpstr>2023 - Anteil der Personen im Alter von 65 und mehr Jahren:  Durchschnitt Graubünden 23,1 % - Val Müstair 34,5%</vt:lpstr>
      <vt:lpstr>Veränderung Anzahl der Geburten 2014-2024: GR – 17 %</vt:lpstr>
      <vt:lpstr>Jüngere, Ältere, Arbeitskräfte…</vt:lpstr>
      <vt:lpstr>PowerPoint-Präsentation</vt:lpstr>
      <vt:lpstr>Erkenntnis</vt:lpstr>
      <vt:lpstr>Gesundheitswesen</vt:lpstr>
      <vt:lpstr>GRV Poschiavo</vt:lpstr>
      <vt:lpstr>GRV Bregaglia</vt:lpstr>
      <vt:lpstr>GRV Val Müstair</vt:lpstr>
      <vt:lpstr>Kurz und knapp</vt:lpstr>
      <vt:lpstr>FAZIT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Verhoeven</dc:creator>
  <cp:lastModifiedBy>Pult Jon PARL</cp:lastModifiedBy>
  <cp:revision>36</cp:revision>
  <dcterms:created xsi:type="dcterms:W3CDTF">2022-02-01T20:34:18Z</dcterms:created>
  <dcterms:modified xsi:type="dcterms:W3CDTF">2026-04-10T09:29:55Z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fc5642-2d7f-4e68-9674-ab3e35a89b06_Enabled">
    <vt:lpwstr>true</vt:lpwstr>
  </property>
  <property fmtid="{D5CDD505-2E9C-101B-9397-08002B2CF9AE}" pid="3" name="MSIP_Label_fbfc5642-2d7f-4e68-9674-ab3e35a89b06_SetDate">
    <vt:lpwstr>2026-04-08T15:28:26Z</vt:lpwstr>
  </property>
  <property fmtid="{D5CDD505-2E9C-101B-9397-08002B2CF9AE}" pid="4" name="MSIP_Label_fbfc5642-2d7f-4e68-9674-ab3e35a89b06_Method">
    <vt:lpwstr>Standard</vt:lpwstr>
  </property>
  <property fmtid="{D5CDD505-2E9C-101B-9397-08002B2CF9AE}" pid="5" name="MSIP_Label_fbfc5642-2d7f-4e68-9674-ab3e35a89b06_Name">
    <vt:lpwstr>label-2-default</vt:lpwstr>
  </property>
  <property fmtid="{D5CDD505-2E9C-101B-9397-08002B2CF9AE}" pid="6" name="MSIP_Label_fbfc5642-2d7f-4e68-9674-ab3e35a89b06_SiteId">
    <vt:lpwstr>70ee0a01-45f2-4b86-aa78-73100089c50c</vt:lpwstr>
  </property>
  <property fmtid="{D5CDD505-2E9C-101B-9397-08002B2CF9AE}" pid="7" name="MSIP_Label_fbfc5642-2d7f-4e68-9674-ab3e35a89b06_ActionId">
    <vt:lpwstr>f3aa24e5-7bd5-4470-ab00-5b3a452dff81</vt:lpwstr>
  </property>
  <property fmtid="{D5CDD505-2E9C-101B-9397-08002B2CF9AE}" pid="8" name="MSIP_Label_fbfc5642-2d7f-4e68-9674-ab3e35a89b06_ContentBits">
    <vt:lpwstr>0</vt:lpwstr>
  </property>
  <property fmtid="{D5CDD505-2E9C-101B-9397-08002B2CF9AE}" pid="9" name="MSIP_Label_fbfc5642-2d7f-4e68-9674-ab3e35a89b06_Tag">
    <vt:lpwstr>10, 3, 0, 1</vt:lpwstr>
  </property>
</Properties>
</file>